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9"/>
  </p:notesMasterIdLst>
  <p:sldIdLst>
    <p:sldId id="256" r:id="rId2"/>
    <p:sldId id="257" r:id="rId3"/>
    <p:sldId id="258" r:id="rId4"/>
    <p:sldId id="259" r:id="rId5"/>
    <p:sldId id="283" r:id="rId6"/>
    <p:sldId id="260" r:id="rId7"/>
    <p:sldId id="262" r:id="rId8"/>
    <p:sldId id="261" r:id="rId9"/>
    <p:sldId id="263" r:id="rId10"/>
    <p:sldId id="264" r:id="rId11"/>
    <p:sldId id="284" r:id="rId12"/>
    <p:sldId id="266" r:id="rId13"/>
    <p:sldId id="268" r:id="rId14"/>
    <p:sldId id="282" r:id="rId15"/>
    <p:sldId id="274" r:id="rId16"/>
    <p:sldId id="285" r:id="rId17"/>
    <p:sldId id="273" r:id="rId1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558"/>
    <a:srgbClr val="9B3175"/>
    <a:srgbClr val="BFBFBF"/>
    <a:srgbClr val="2FF12F"/>
    <a:srgbClr val="C9C9C9"/>
    <a:srgbClr val="FCEB70"/>
    <a:srgbClr val="FFEEDD"/>
    <a:srgbClr val="FFD9D9"/>
    <a:srgbClr val="DDD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34" autoAdjust="0"/>
    <p:restoredTop sz="68293" autoAdjust="0"/>
  </p:normalViewPr>
  <p:slideViewPr>
    <p:cSldViewPr snapToGrid="0">
      <p:cViewPr varScale="1">
        <p:scale>
          <a:sx n="48" d="100"/>
          <a:sy n="48" d="100"/>
        </p:scale>
        <p:origin x="82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690839D-275E-476B-8504-039CF95CC354}" type="datetimeFigureOut">
              <a:rPr lang="he-IL" smtClean="0"/>
              <a:t>כ"ד/טבת/תש"פ</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D3F27BB-6808-42E1-9AC9-D7DCE0260730}" type="slidenum">
              <a:rPr lang="he-IL" smtClean="0"/>
              <a:t>‹#›</a:t>
            </a:fld>
            <a:endParaRPr lang="he-IL"/>
          </a:p>
        </p:txBody>
      </p:sp>
    </p:spTree>
    <p:extLst>
      <p:ext uri="{BB962C8B-B14F-4D97-AF65-F5344CB8AC3E}">
        <p14:creationId xmlns:p14="http://schemas.microsoft.com/office/powerpoint/2010/main" val="38487349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בגדול הפרויקט שלנו מתעסק </a:t>
            </a:r>
            <a:r>
              <a:rPr lang="he-IL" baseline="0" dirty="0" err="1"/>
              <a:t>בוויז'ן</a:t>
            </a:r>
            <a:r>
              <a:rPr lang="he-IL" baseline="0" dirty="0"/>
              <a:t> – בהפרטה (?) של תמונות וננסה בחצי שעה הקרובה קצת ללמד אתכם מה זה אומר, איך אפשר לעשות את זה ומה היינו רוצים לקבל כדי להגיד שהצלחנו במשימה</a:t>
            </a:r>
          </a:p>
          <a:p>
            <a:pPr algn="l" rtl="0"/>
            <a:r>
              <a:rPr lang="en-US" b="1" baseline="0" dirty="0" err="1"/>
              <a:t>Roei</a:t>
            </a:r>
            <a:endParaRPr lang="en-US" b="1" baseline="0" dirty="0"/>
          </a:p>
          <a:p>
            <a:pPr algn="l" rtl="0"/>
            <a:r>
              <a:rPr lang="en-US" b="1" baseline="0" dirty="0"/>
              <a:t>Hi everyone, </a:t>
            </a:r>
            <a:r>
              <a:rPr lang="en-US" b="1" baseline="0" dirty="0" err="1"/>
              <a:t>Hadar</a:t>
            </a:r>
            <a:r>
              <a:rPr lang="en-US" b="1" baseline="0" dirty="0"/>
              <a:t> </a:t>
            </a:r>
            <a:r>
              <a:rPr lang="en-US" b="1" baseline="0" dirty="0" err="1"/>
              <a:t>Roei</a:t>
            </a:r>
            <a:r>
              <a:rPr lang="en-US" b="1" baseline="0" dirty="0"/>
              <a:t> and I, </a:t>
            </a:r>
            <a:r>
              <a:rPr lang="en-US" b="1" baseline="0" dirty="0" err="1"/>
              <a:t>Roei</a:t>
            </a:r>
            <a:r>
              <a:rPr lang="en-US" b="1" baseline="0" dirty="0"/>
              <a:t>, chose to play around with images in our project. Our project’s title is ‘Privatizing Image </a:t>
            </a:r>
            <a:r>
              <a:rPr lang="en-US" b="1" baseline="0" dirty="0" err="1"/>
              <a:t>datasets’</a:t>
            </a:r>
            <a:r>
              <a:rPr lang="en-US" b="1" baseline="0" dirty="0"/>
              <a:t> and it’s a practical, curiosity-driven project.</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a:t>
            </a:fld>
            <a:endParaRPr lang="he-IL"/>
          </a:p>
        </p:txBody>
      </p:sp>
    </p:spTree>
    <p:extLst>
      <p:ext uri="{BB962C8B-B14F-4D97-AF65-F5344CB8AC3E}">
        <p14:creationId xmlns:p14="http://schemas.microsoft.com/office/powerpoint/2010/main" val="182319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smtClean="0"/>
              <a:t>This</a:t>
            </a:r>
            <a:r>
              <a:rPr lang="en-US" b="1" baseline="0" dirty="0" smtClean="0"/>
              <a:t> </a:t>
            </a:r>
            <a:r>
              <a:rPr lang="en-US" b="1" dirty="0" smtClean="0"/>
              <a:t>allow </a:t>
            </a:r>
            <a:r>
              <a:rPr lang="en-US" b="1" dirty="0"/>
              <a:t>the model to be much more</a:t>
            </a:r>
            <a:r>
              <a:rPr lang="en-US" b="1" baseline="0" dirty="0"/>
              <a:t> expressive and adaptive to non-linearity of the data.</a:t>
            </a:r>
            <a:br>
              <a:rPr lang="en-US" b="1" baseline="0" dirty="0"/>
            </a:br>
            <a:r>
              <a:rPr lang="en-US" b="1" baseline="0" dirty="0"/>
              <a:t>So we can look at this network as having two stages - </a:t>
            </a:r>
          </a:p>
          <a:p>
            <a:pPr algn="l" rtl="0"/>
            <a:endParaRPr lang="en-US" b="1" dirty="0"/>
          </a:p>
          <a:p>
            <a:pPr algn="l" rtl="0"/>
            <a:r>
              <a:rPr lang="en-US" b="1" strike="sngStrike" dirty="0"/>
              <a:t>In order to improve expressivity,</a:t>
            </a:r>
            <a:r>
              <a:rPr lang="en-US" b="1" strike="sngStrike" baseline="0" dirty="0"/>
              <a:t> we can add layers and allow them to be non-linear. </a:t>
            </a:r>
          </a:p>
          <a:p>
            <a:pPr algn="l" rtl="0"/>
            <a:r>
              <a:rPr lang="en-US" b="1" strike="sngStrike" baseline="0" dirty="0"/>
              <a:t>This architecture is called –</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10</a:t>
            </a:fld>
            <a:endParaRPr lang="he-IL"/>
          </a:p>
        </p:txBody>
      </p:sp>
    </p:spTree>
    <p:extLst>
      <p:ext uri="{BB962C8B-B14F-4D97-AF65-F5344CB8AC3E}">
        <p14:creationId xmlns:p14="http://schemas.microsoft.com/office/powerpoint/2010/main" val="192096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a:t>Hadar</a:t>
            </a:r>
            <a:endParaRPr lang="en-US" b="1" dirty="0"/>
          </a:p>
          <a:p>
            <a:pPr algn="l" rtl="0"/>
            <a:r>
              <a:rPr lang="en-US" b="1" dirty="0"/>
              <a:t>The</a:t>
            </a:r>
            <a:r>
              <a:rPr lang="en-US" b="1" baseline="0" dirty="0"/>
              <a:t> “dimensionality reducing stage” which is termed “Encoder”, and the “reconstruction stage” which is called “Decoder”. Each of the stages can have as much </a:t>
            </a:r>
            <a:r>
              <a:rPr lang="en-US" b="1" baseline="0" dirty="0" err="1"/>
              <a:t>layeres</a:t>
            </a:r>
            <a:r>
              <a:rPr lang="en-US" b="1" baseline="0" dirty="0"/>
              <a:t> as we want, but for each layer in the encoder there’s an equal in the decoder only in reversed order.</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11</a:t>
            </a:fld>
            <a:endParaRPr lang="he-IL"/>
          </a:p>
        </p:txBody>
      </p:sp>
    </p:spTree>
    <p:extLst>
      <p:ext uri="{BB962C8B-B14F-4D97-AF65-F5344CB8AC3E}">
        <p14:creationId xmlns:p14="http://schemas.microsoft.com/office/powerpoint/2010/main" val="420872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Let’s go back to the examples</a:t>
            </a:r>
            <a:r>
              <a:rPr lang="en-US" b="1" baseline="0" dirty="0"/>
              <a:t> we’ve seen previously – when looking at the representation of MNIST dataset in R2 after applying PCA, we can see that the digits are quite clustered but the clusters are overlying one another. However, when looking at the representation of a trained encoder, the clusters are almost entirely separated from one another, meaning the encoder was able to learn inner-complex features of the images where PCA couldn't.</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12</a:t>
            </a:fld>
            <a:endParaRPr lang="he-IL"/>
          </a:p>
        </p:txBody>
      </p:sp>
    </p:spTree>
    <p:extLst>
      <p:ext uri="{BB962C8B-B14F-4D97-AF65-F5344CB8AC3E}">
        <p14:creationId xmlns:p14="http://schemas.microsoft.com/office/powerpoint/2010/main" val="97016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Hadar</a:t>
            </a:r>
            <a:endParaRPr lang="he-IL" b="1" dirty="0"/>
          </a:p>
          <a:p>
            <a:pPr algn="l" rtl="0"/>
            <a:r>
              <a:rPr lang="en-US" b="1" baseline="0" dirty="0"/>
              <a:t>Now let’s look at the reconstructed images rather than their latent representation. We can see that when using PCA with latent space of lower than 25 we almost lose all of characteristics of the images to the point they all look the same. On the other hand, the trained </a:t>
            </a:r>
            <a:r>
              <a:rPr lang="en-US" b="1" baseline="0" dirty="0" err="1"/>
              <a:t>autoencoder</a:t>
            </a:r>
            <a:r>
              <a:rPr lang="en-US" b="1" baseline="0" dirty="0"/>
              <a:t> did a wonderful job at preserving the core features of the images so that even when reducing </a:t>
            </a:r>
            <a:r>
              <a:rPr lang="en-US" b="1" baseline="0" dirty="0" smtClean="0"/>
              <a:t>to </a:t>
            </a:r>
            <a:r>
              <a:rPr lang="en-US" b="1" baseline="0" dirty="0"/>
              <a:t>2d vectors, we can still recognize the digits and the images look quite similar to the </a:t>
            </a:r>
            <a:r>
              <a:rPr lang="en-US" b="1" baseline="0" dirty="0" smtClean="0"/>
              <a:t>originals. </a:t>
            </a:r>
            <a:r>
              <a:rPr lang="en-US" b="1" baseline="0" dirty="0"/>
              <a:t>So one of the hidden concepts here is to realize that each image has an intrinsic dimensionality which is the actual </a:t>
            </a:r>
            <a:r>
              <a:rPr lang="en-US" b="1" baseline="0" dirty="0" smtClean="0"/>
              <a:t>dimension </a:t>
            </a:r>
            <a:r>
              <a:rPr lang="en-US" b="1" baseline="0" dirty="0"/>
              <a:t>of the data. In the case of MNIST, we see very beautifully that the dimension is close to 2 as we see in the AE results, but still non-linear because PCA wasn’t able to learn properly the features.</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13</a:t>
            </a:fld>
            <a:endParaRPr lang="he-IL"/>
          </a:p>
        </p:txBody>
      </p:sp>
    </p:spTree>
    <p:extLst>
      <p:ext uri="{BB962C8B-B14F-4D97-AF65-F5344CB8AC3E}">
        <p14:creationId xmlns:p14="http://schemas.microsoft.com/office/powerpoint/2010/main" val="97984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14</a:t>
            </a:fld>
            <a:endParaRPr lang="he-IL"/>
          </a:p>
        </p:txBody>
      </p:sp>
    </p:spTree>
    <p:extLst>
      <p:ext uri="{BB962C8B-B14F-4D97-AF65-F5344CB8AC3E}">
        <p14:creationId xmlns:p14="http://schemas.microsoft.com/office/powerpoint/2010/main" val="200289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15</a:t>
            </a:fld>
            <a:endParaRPr lang="he-IL"/>
          </a:p>
        </p:txBody>
      </p:sp>
    </p:spTree>
    <p:extLst>
      <p:ext uri="{BB962C8B-B14F-4D97-AF65-F5344CB8AC3E}">
        <p14:creationId xmlns:p14="http://schemas.microsoft.com/office/powerpoint/2010/main" val="176324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err="1" smtClean="0"/>
              <a:t>Roei</a:t>
            </a:r>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16</a:t>
            </a:fld>
            <a:endParaRPr lang="he-IL"/>
          </a:p>
        </p:txBody>
      </p:sp>
    </p:spTree>
    <p:extLst>
      <p:ext uri="{BB962C8B-B14F-4D97-AF65-F5344CB8AC3E}">
        <p14:creationId xmlns:p14="http://schemas.microsoft.com/office/powerpoint/2010/main" val="14108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b="1" dirty="0" smtClean="0"/>
          </a:p>
          <a:p>
            <a:pPr algn="l" rtl="0"/>
            <a:r>
              <a:rPr lang="en-US" b="1" dirty="0" err="1" smtClean="0"/>
              <a:t>Roei</a:t>
            </a:r>
            <a:endParaRPr lang="en-US" b="1" dirty="0"/>
          </a:p>
          <a:p>
            <a:pPr algn="l" rtl="0"/>
            <a:r>
              <a:rPr lang="en-US" b="0" dirty="0"/>
              <a:t>In the remaining time, we’ll go over future steps</a:t>
            </a:r>
            <a:r>
              <a:rPr lang="en-US" b="0" baseline="0" dirty="0"/>
              <a:t> in our project, specifically focusing on performance evaluation. As always, we would like to quantify the loss of privacy and the loss of accuracy. In the examples we have shown, privacy comes from the loss of the identity of the person in the picture, while accuracy is a measure of how similar the statistics remain before and after applying our mechanism. Showing this theoretically will be very difficult but we came up with a number of empirical tests that are straightforward and which we think are convincing and interesting</a:t>
            </a:r>
          </a:p>
          <a:p>
            <a:pPr algn="l" rtl="0"/>
            <a:r>
              <a:rPr lang="en-US" b="0" baseline="0" dirty="0"/>
              <a:t>For privacy: probability that face recognition models fail </a:t>
            </a:r>
          </a:p>
          <a:p>
            <a:pPr algn="l" rtl="0"/>
            <a:r>
              <a:rPr lang="en-US" b="0" baseline="0" dirty="0"/>
              <a:t>Accuracy: </a:t>
            </a:r>
          </a:p>
          <a:p>
            <a:pPr algn="l" rtl="0"/>
            <a:r>
              <a:rPr lang="en-US" b="0" baseline="0" dirty="0"/>
              <a:t>	- encodings statistics remain the same</a:t>
            </a:r>
          </a:p>
          <a:p>
            <a:pPr algn="l" rtl="0"/>
            <a:r>
              <a:rPr lang="en-US" b="0" baseline="0" dirty="0"/>
              <a:t>	- queries</a:t>
            </a:r>
          </a:p>
          <a:p>
            <a:pPr algn="l" rtl="0"/>
            <a:endParaRPr lang="he-IL" b="0" dirty="0"/>
          </a:p>
        </p:txBody>
      </p:sp>
      <p:sp>
        <p:nvSpPr>
          <p:cNvPr id="4" name="Slide Number Placeholder 3"/>
          <p:cNvSpPr>
            <a:spLocks noGrp="1"/>
          </p:cNvSpPr>
          <p:nvPr>
            <p:ph type="sldNum" sz="quarter" idx="10"/>
          </p:nvPr>
        </p:nvSpPr>
        <p:spPr/>
        <p:txBody>
          <a:bodyPr/>
          <a:lstStyle/>
          <a:p>
            <a:fld id="{AD3F27BB-6808-42E1-9AC9-D7DCE0260730}" type="slidenum">
              <a:rPr lang="he-IL" smtClean="0"/>
              <a:t>17</a:t>
            </a:fld>
            <a:endParaRPr lang="he-IL"/>
          </a:p>
        </p:txBody>
      </p:sp>
    </p:spTree>
    <p:extLst>
      <p:ext uri="{BB962C8B-B14F-4D97-AF65-F5344CB8AC3E}">
        <p14:creationId xmlns:p14="http://schemas.microsoft.com/office/powerpoint/2010/main" val="11630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a:t>
            </a:r>
            <a:r>
              <a:rPr lang="he-IL" baseline="0" dirty="0"/>
              <a:t> קודם כל מה זה אומר להפוך תמונה לפרטית? נרצה להרעיש בדרך כלשהי את התמונה על מנת שלא יוכלו לזהות את הזהות של האדם שנמצא שם אבל כן נצליח לשמר את המאפיינים הכללים ואת רוב התווים של אותו אדם. כך, </a:t>
            </a:r>
            <a:r>
              <a:rPr lang="he-IL" baseline="0" dirty="0" err="1"/>
              <a:t>בהנתן</a:t>
            </a:r>
            <a:r>
              <a:rPr lang="he-IL" baseline="0" dirty="0"/>
              <a:t> סט של תמונות כאלו, נוכל להפוך כל אחת מהן לפרטית ולפרסם אותה מבלי לאבד את הפרטיות של אותו אדם שנמצא שם. אז איך אפשר לעשות את זה? אם נניח נוסיף רעש קבוע או הסתברותי לכל הפיקסלים ....</a:t>
            </a:r>
          </a:p>
          <a:p>
            <a:pPr algn="l" rtl="0"/>
            <a:r>
              <a:rPr lang="en-US" b="1" baseline="0" dirty="0" err="1"/>
              <a:t>Roei</a:t>
            </a:r>
            <a:endParaRPr lang="en-US" b="1" baseline="0" dirty="0"/>
          </a:p>
          <a:p>
            <a:pPr algn="l" rtl="0"/>
            <a:endParaRPr lang="en-US" b="1" baseline="0" dirty="0"/>
          </a:p>
          <a:p>
            <a:pPr algn="l" rtl="0"/>
            <a:r>
              <a:rPr lang="en-US" b="1" baseline="0" dirty="0"/>
              <a:t>First off, what does privatizing images mean? Well, this is context-dependent.</a:t>
            </a:r>
          </a:p>
          <a:p>
            <a:pPr algn="l" rtl="0"/>
            <a:r>
              <a:rPr lang="en-US" b="1" baseline="0" dirty="0"/>
              <a:t>In our frame, we have an image dataset of some type, say for instance a portraits dataset. Then, privatizing the images means publishing a new dataset with similar properties but where the people identities can no longer be recognized by an adversary.</a:t>
            </a:r>
          </a:p>
          <a:p>
            <a:pPr algn="l" rtl="0"/>
            <a:endParaRPr lang="en-US" b="1" baseline="0" dirty="0"/>
          </a:p>
          <a:p>
            <a:pPr algn="l" rtl="0"/>
            <a:r>
              <a:rPr lang="en-US" b="1" baseline="0" dirty="0"/>
              <a:t>The basic naïve approach is adding noise in the pixel space. </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2</a:t>
            </a:fld>
            <a:endParaRPr lang="he-IL"/>
          </a:p>
        </p:txBody>
      </p:sp>
    </p:spTree>
    <p:extLst>
      <p:ext uri="{BB962C8B-B14F-4D97-AF65-F5344CB8AC3E}">
        <p14:creationId xmlns:p14="http://schemas.microsoft.com/office/powerpoint/2010/main" val="255969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err="1" smtClean="0"/>
              <a:t>Roei</a:t>
            </a:r>
            <a:endParaRPr lang="en-US" b="1" baseline="0" dirty="0"/>
          </a:p>
          <a:p>
            <a:pPr algn="l" rtl="0"/>
            <a:r>
              <a:rPr lang="en-US" b="1" baseline="0" dirty="0"/>
              <a:t>Here we have a couple of examples of noise in the pixel space – on the left is the original image of Trump, the image in the middle was blurred and on the right we added Gaussian noise. Adding noise in the pixel space means we add noise to every pixel independently of others. </a:t>
            </a:r>
          </a:p>
          <a:p>
            <a:pPr algn="l" rtl="0"/>
            <a:r>
              <a:rPr lang="en-US" b="1" baseline="0" dirty="0"/>
              <a:t>As you can see here, adding noise in the pixel space, even a substantial amount of it, doesn’t obscure the identity of the subject.</a:t>
            </a:r>
          </a:p>
          <a:p>
            <a:pPr algn="l" rtl="0"/>
            <a:r>
              <a:rPr lang="en-US" b="1" baseline="0" dirty="0"/>
              <a:t>So perhaps, a better approach would be to manipulate the features of the subject, not the pixels.</a:t>
            </a:r>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3</a:t>
            </a:fld>
            <a:endParaRPr lang="he-IL"/>
          </a:p>
        </p:txBody>
      </p:sp>
    </p:spTree>
    <p:extLst>
      <p:ext uri="{BB962C8B-B14F-4D97-AF65-F5344CB8AC3E}">
        <p14:creationId xmlns:p14="http://schemas.microsoft.com/office/powerpoint/2010/main" val="141296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err="1" smtClean="0"/>
              <a:t>Roei</a:t>
            </a:r>
            <a:endParaRPr lang="en-US" b="1" baseline="0" dirty="0"/>
          </a:p>
          <a:p>
            <a:pPr algn="l" rtl="0"/>
            <a:endParaRPr lang="en-US" b="1" baseline="0" dirty="0"/>
          </a:p>
          <a:p>
            <a:pPr algn="l" rtl="0"/>
            <a:r>
              <a:rPr lang="en-US" b="1" baseline="0" dirty="0"/>
              <a:t>Here we have a small dataset of smiley faces. Each is a 50*50 image, that is 2.5K pixels, but I think we can all agree that you could represent a smiley with a shorter set of parameters. What do you think, for instance, are the key features of every smiley?</a:t>
            </a:r>
          </a:p>
          <a:p>
            <a:pPr algn="l" rtl="0"/>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4</a:t>
            </a:fld>
            <a:endParaRPr lang="he-IL"/>
          </a:p>
        </p:txBody>
      </p:sp>
    </p:spTree>
    <p:extLst>
      <p:ext uri="{BB962C8B-B14F-4D97-AF65-F5344CB8AC3E}">
        <p14:creationId xmlns:p14="http://schemas.microsoft.com/office/powerpoint/2010/main" val="163764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So we have a smaller, more compact and concise representation of smileys.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algn="l" rtl="0"/>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5</a:t>
            </a:fld>
            <a:endParaRPr lang="he-IL"/>
          </a:p>
        </p:txBody>
      </p:sp>
    </p:spTree>
    <p:extLst>
      <p:ext uri="{BB962C8B-B14F-4D97-AF65-F5344CB8AC3E}">
        <p14:creationId xmlns:p14="http://schemas.microsoft.com/office/powerpoint/2010/main" val="131401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6</a:t>
            </a:fld>
            <a:endParaRPr lang="he-IL"/>
          </a:p>
        </p:txBody>
      </p:sp>
    </p:spTree>
    <p:extLst>
      <p:ext uri="{BB962C8B-B14F-4D97-AF65-F5344CB8AC3E}">
        <p14:creationId xmlns:p14="http://schemas.microsoft.com/office/powerpoint/2010/main" val="351361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מנת להבין</a:t>
            </a:r>
            <a:r>
              <a:rPr lang="he-IL" baseline="0" dirty="0"/>
              <a:t> </a:t>
            </a:r>
            <a:r>
              <a:rPr lang="he-IL" baseline="0" dirty="0" err="1"/>
              <a:t>אוטואנקודרים</a:t>
            </a:r>
            <a:r>
              <a:rPr lang="he-IL" baseline="0" dirty="0"/>
              <a:t> נתחיל בדוגמא פשוטה יותר כדי להמחיש את העניין – </a:t>
            </a:r>
            <a:r>
              <a:rPr lang="en-US" baseline="0" dirty="0"/>
              <a:t>PCA</a:t>
            </a:r>
            <a:r>
              <a:rPr lang="he-IL" baseline="0" dirty="0"/>
              <a:t>.</a:t>
            </a:r>
          </a:p>
          <a:p>
            <a:r>
              <a:rPr lang="he-IL" baseline="0" dirty="0"/>
              <a:t>תמונה 1 כאן</a:t>
            </a:r>
          </a:p>
          <a:p>
            <a:pPr algn="l" rtl="0"/>
            <a:r>
              <a:rPr lang="en-US" b="1" baseline="0" dirty="0"/>
              <a:t>Roy</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7</a:t>
            </a:fld>
            <a:endParaRPr lang="he-IL"/>
          </a:p>
        </p:txBody>
      </p:sp>
    </p:spTree>
    <p:extLst>
      <p:ext uri="{BB962C8B-B14F-4D97-AF65-F5344CB8AC3E}">
        <p14:creationId xmlns:p14="http://schemas.microsoft.com/office/powerpoint/2010/main" val="398090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baseline="0" dirty="0"/>
              <a:t>Roy</a:t>
            </a:r>
            <a:endParaRPr lang="he-IL" dirty="0"/>
          </a:p>
        </p:txBody>
      </p:sp>
      <p:sp>
        <p:nvSpPr>
          <p:cNvPr id="4" name="Slide Number Placeholder 3"/>
          <p:cNvSpPr>
            <a:spLocks noGrp="1"/>
          </p:cNvSpPr>
          <p:nvPr>
            <p:ph type="sldNum" sz="quarter" idx="10"/>
          </p:nvPr>
        </p:nvSpPr>
        <p:spPr/>
        <p:txBody>
          <a:bodyPr/>
          <a:lstStyle/>
          <a:p>
            <a:fld id="{AD3F27BB-6808-42E1-9AC9-D7DCE0260730}" type="slidenum">
              <a:rPr lang="he-IL" smtClean="0"/>
              <a:t>8</a:t>
            </a:fld>
            <a:endParaRPr lang="he-IL"/>
          </a:p>
        </p:txBody>
      </p:sp>
    </p:spTree>
    <p:extLst>
      <p:ext uri="{BB962C8B-B14F-4D97-AF65-F5344CB8AC3E}">
        <p14:creationId xmlns:p14="http://schemas.microsoft.com/office/powerpoint/2010/main" val="395278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t>Hadar</a:t>
            </a:r>
          </a:p>
          <a:p>
            <a:pPr algn="l" rtl="0"/>
            <a:r>
              <a:rPr lang="en-US" b="1" dirty="0"/>
              <a:t>So</a:t>
            </a:r>
            <a:r>
              <a:rPr lang="en-US" b="1" baseline="0" dirty="0"/>
              <a:t> what comes in mind when thinking about PCA is the closed form analytical solution, but it can also be represented as a shallow (single layered ) linear neural network (</a:t>
            </a:r>
            <a:r>
              <a:rPr lang="en-US" b="1" baseline="0" dirty="0" err="1"/>
              <a:t>w.o.</a:t>
            </a:r>
            <a:r>
              <a:rPr lang="en-US" b="1" baseline="0" dirty="0"/>
              <a:t> activations) where the weights will eventually converge to the PCA matrix (which is the optimal solution in this case). Same goes for the reconstruction stage which is another single-fully connected-layer which practically will be the pseudo-inverse of the PCA matrix.</a:t>
            </a:r>
          </a:p>
          <a:p>
            <a:pPr algn="l" rtl="0"/>
            <a:r>
              <a:rPr lang="en-US" b="1" baseline="0" dirty="0"/>
              <a:t>So the problem with using PCA in our case is that it assumes the points lay on a linear subspace while our natural image dataset is much more complex. So intuitively what we would have wanted is a much more expressive algorithm which has the capacity to handle such a dataset and learn the estimated manifold on which all the points lay.</a:t>
            </a:r>
          </a:p>
          <a:p>
            <a:pPr algn="l" rtl="0"/>
            <a:r>
              <a:rPr lang="en-US" b="1" baseline="0" dirty="0"/>
              <a:t>So effectively what we can do is add more layers and non-linear activations - </a:t>
            </a:r>
            <a:endParaRPr lang="he-IL" b="1" dirty="0"/>
          </a:p>
        </p:txBody>
      </p:sp>
      <p:sp>
        <p:nvSpPr>
          <p:cNvPr id="4" name="Slide Number Placeholder 3"/>
          <p:cNvSpPr>
            <a:spLocks noGrp="1"/>
          </p:cNvSpPr>
          <p:nvPr>
            <p:ph type="sldNum" sz="quarter" idx="10"/>
          </p:nvPr>
        </p:nvSpPr>
        <p:spPr/>
        <p:txBody>
          <a:bodyPr/>
          <a:lstStyle/>
          <a:p>
            <a:fld id="{AD3F27BB-6808-42E1-9AC9-D7DCE0260730}" type="slidenum">
              <a:rPr lang="he-IL" smtClean="0"/>
              <a:t>9</a:t>
            </a:fld>
            <a:endParaRPr lang="he-IL"/>
          </a:p>
        </p:txBody>
      </p:sp>
    </p:spTree>
    <p:extLst>
      <p:ext uri="{BB962C8B-B14F-4D97-AF65-F5344CB8AC3E}">
        <p14:creationId xmlns:p14="http://schemas.microsoft.com/office/powerpoint/2010/main" val="157992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163168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22570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92472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5434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13402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79650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776783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403603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293576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37223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950300-D4F1-464F-B855-7118512BA01A}" type="datetimeFigureOut">
              <a:rPr lang="he-IL" smtClean="0"/>
              <a:t>כ"ד/טבת/תש"פ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05F4A1-EF91-4AE7-9C13-8AC8432ACFCA}" type="slidenum">
              <a:rPr lang="he-IL" smtClean="0"/>
              <a:t>‹#›</a:t>
            </a:fld>
            <a:endParaRPr lang="he-IL"/>
          </a:p>
        </p:txBody>
      </p:sp>
    </p:spTree>
    <p:extLst>
      <p:ext uri="{BB962C8B-B14F-4D97-AF65-F5344CB8AC3E}">
        <p14:creationId xmlns:p14="http://schemas.microsoft.com/office/powerpoint/2010/main" val="314145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7950300-D4F1-464F-B855-7118512BA01A}" type="datetimeFigureOut">
              <a:rPr lang="he-IL" smtClean="0"/>
              <a:t>כ"ד/טבת/תש"פ</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405F4A1-EF91-4AE7-9C13-8AC8432ACFCA}" type="slidenum">
              <a:rPr lang="he-IL" smtClean="0"/>
              <a:t>‹#›</a:t>
            </a:fld>
            <a:endParaRPr lang="he-IL"/>
          </a:p>
        </p:txBody>
      </p:sp>
    </p:spTree>
    <p:extLst>
      <p:ext uri="{BB962C8B-B14F-4D97-AF65-F5344CB8AC3E}">
        <p14:creationId xmlns:p14="http://schemas.microsoft.com/office/powerpoint/2010/main" val="168539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43350"/>
            <a:ext cx="9144000" cy="1061962"/>
          </a:xfrm>
        </p:spPr>
        <p:txBody>
          <a:bodyPr/>
          <a:lstStyle/>
          <a:p>
            <a:pPr rtl="0"/>
            <a:r>
              <a:rPr lang="en-US" dirty="0"/>
              <a:t>“Privatizing” Image Datasets</a:t>
            </a:r>
            <a:endParaRPr lang="he-IL" dirty="0"/>
          </a:p>
        </p:txBody>
      </p:sp>
      <p:sp>
        <p:nvSpPr>
          <p:cNvPr id="3" name="Subtitle 2"/>
          <p:cNvSpPr>
            <a:spLocks noGrp="1"/>
          </p:cNvSpPr>
          <p:nvPr>
            <p:ph type="subTitle" idx="1"/>
          </p:nvPr>
        </p:nvSpPr>
        <p:spPr>
          <a:xfrm>
            <a:off x="1524000" y="2073149"/>
            <a:ext cx="9144000" cy="4565775"/>
          </a:xfrm>
        </p:spPr>
        <p:txBody>
          <a:bodyPr/>
          <a:lstStyle/>
          <a:p>
            <a:pPr rtl="0"/>
            <a:r>
              <a:rPr lang="en-US" sz="2000" dirty="0"/>
              <a:t>Project presentation for course:</a:t>
            </a:r>
          </a:p>
          <a:p>
            <a:pPr rtl="0"/>
            <a:r>
              <a:rPr lang="en-US" dirty="0"/>
              <a:t>Foundation of Data Privacy, 67508 HUJI</a:t>
            </a:r>
          </a:p>
          <a:p>
            <a:pPr rtl="0"/>
            <a:endParaRPr lang="en-US" dirty="0"/>
          </a:p>
          <a:p>
            <a:pPr rtl="0"/>
            <a:endParaRPr lang="en-US" dirty="0"/>
          </a:p>
          <a:p>
            <a:pPr rtl="0"/>
            <a:endParaRPr lang="en-US" dirty="0"/>
          </a:p>
          <a:p>
            <a:pPr rtl="0"/>
            <a:endParaRPr lang="en-US" dirty="0"/>
          </a:p>
          <a:p>
            <a:pPr rtl="0"/>
            <a:endParaRPr lang="en-US" sz="1200" dirty="0"/>
          </a:p>
          <a:p>
            <a:pPr rtl="0"/>
            <a:r>
              <a:rPr lang="en-US" dirty="0" err="1"/>
              <a:t>Roei</a:t>
            </a:r>
            <a:r>
              <a:rPr lang="en-US" dirty="0"/>
              <a:t> Yehuda</a:t>
            </a:r>
          </a:p>
          <a:p>
            <a:pPr rtl="0"/>
            <a:r>
              <a:rPr lang="en-US" dirty="0"/>
              <a:t>Roy Friedman</a:t>
            </a:r>
          </a:p>
          <a:p>
            <a:pPr rtl="0"/>
            <a:r>
              <a:rPr lang="en-US" dirty="0" err="1"/>
              <a:t>Hadar</a:t>
            </a:r>
            <a:r>
              <a:rPr lang="en-US" dirty="0"/>
              <a:t> Mulian</a:t>
            </a:r>
            <a:endParaRPr lang="he-IL" dirty="0"/>
          </a:p>
        </p:txBody>
      </p:sp>
      <p:grpSp>
        <p:nvGrpSpPr>
          <p:cNvPr id="14" name="Group 13">
            <a:extLst>
              <a:ext uri="{FF2B5EF4-FFF2-40B4-BE49-F238E27FC236}">
                <a16:creationId xmlns:a16="http://schemas.microsoft.com/office/drawing/2014/main" xmlns="" id="{A79459A3-C6F1-4365-BB4A-F4C0C2FB829C}"/>
              </a:ext>
            </a:extLst>
          </p:cNvPr>
          <p:cNvGrpSpPr/>
          <p:nvPr/>
        </p:nvGrpSpPr>
        <p:grpSpPr>
          <a:xfrm>
            <a:off x="0" y="3200400"/>
            <a:ext cx="12206816" cy="1504950"/>
            <a:chOff x="0" y="3143250"/>
            <a:chExt cx="12206816" cy="1504950"/>
          </a:xfrm>
        </p:grpSpPr>
        <p:pic>
          <p:nvPicPr>
            <p:cNvPr id="4" name="Picture 3">
              <a:extLst>
                <a:ext uri="{FF2B5EF4-FFF2-40B4-BE49-F238E27FC236}">
                  <a16:creationId xmlns:a16="http://schemas.microsoft.com/office/drawing/2014/main" xmlns="" id="{757F55B4-1966-4D9C-BC0A-AC5FBC3B5133}"/>
                </a:ext>
              </a:extLst>
            </p:cNvPr>
            <p:cNvPicPr>
              <a:picLocks noChangeAspect="1"/>
            </p:cNvPicPr>
            <p:nvPr/>
          </p:nvPicPr>
          <p:blipFill>
            <a:blip r:embed="rId3"/>
            <a:stretch>
              <a:fillRect/>
            </a:stretch>
          </p:blipFill>
          <p:spPr>
            <a:xfrm>
              <a:off x="0" y="3143250"/>
              <a:ext cx="1356313" cy="1504950"/>
            </a:xfrm>
            <a:prstGeom prst="rect">
              <a:avLst/>
            </a:prstGeom>
          </p:spPr>
        </p:pic>
        <p:pic>
          <p:nvPicPr>
            <p:cNvPr id="6" name="Picture 5">
              <a:extLst>
                <a:ext uri="{FF2B5EF4-FFF2-40B4-BE49-F238E27FC236}">
                  <a16:creationId xmlns:a16="http://schemas.microsoft.com/office/drawing/2014/main" xmlns="" id="{0C10C768-CCE0-4F01-AD93-39872BF7698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Lst>
            </a:blip>
            <a:stretch>
              <a:fillRect/>
            </a:stretch>
          </p:blipFill>
          <p:spPr>
            <a:xfrm>
              <a:off x="1356313" y="3143250"/>
              <a:ext cx="1356313" cy="1504950"/>
            </a:xfrm>
            <a:prstGeom prst="rect">
              <a:avLst/>
            </a:prstGeom>
          </p:spPr>
        </p:pic>
        <p:pic>
          <p:nvPicPr>
            <p:cNvPr id="7" name="Picture 6">
              <a:extLst>
                <a:ext uri="{FF2B5EF4-FFF2-40B4-BE49-F238E27FC236}">
                  <a16:creationId xmlns:a16="http://schemas.microsoft.com/office/drawing/2014/main" xmlns="" id="{BE272720-5601-45CF-B6A4-C0FDDB97D1D3}"/>
                </a:ext>
              </a:extLst>
            </p:cNvPr>
            <p:cNvPicPr>
              <a:picLocks noChangeAspect="1"/>
            </p:cNvPicPr>
            <p:nvPr/>
          </p:nvPicPr>
          <p:blipFill>
            <a:blip r:embed="rId6">
              <a:extLst>
                <a:ext uri="{BEBA8EAE-BF5A-486C-A8C5-ECC9F3942E4B}">
                  <a14:imgProps xmlns:a14="http://schemas.microsoft.com/office/drawing/2010/main">
                    <a14:imgLayer r:embed="rId5">
                      <a14:imgEffect>
                        <a14:artisticBlur radius="6"/>
                      </a14:imgEffect>
                    </a14:imgLayer>
                  </a14:imgProps>
                </a:ext>
              </a:extLst>
            </a:blip>
            <a:stretch>
              <a:fillRect/>
            </a:stretch>
          </p:blipFill>
          <p:spPr>
            <a:xfrm>
              <a:off x="2712626" y="3143250"/>
              <a:ext cx="1356313" cy="1504950"/>
            </a:xfrm>
            <a:prstGeom prst="rect">
              <a:avLst/>
            </a:prstGeom>
          </p:spPr>
        </p:pic>
        <p:pic>
          <p:nvPicPr>
            <p:cNvPr id="8" name="Picture 7">
              <a:extLst>
                <a:ext uri="{FF2B5EF4-FFF2-40B4-BE49-F238E27FC236}">
                  <a16:creationId xmlns:a16="http://schemas.microsoft.com/office/drawing/2014/main" xmlns="" id="{C2876107-8B8B-4C60-8377-E4AF54C654D9}"/>
                </a:ext>
              </a:extLst>
            </p:cNvPr>
            <p:cNvPicPr>
              <a:picLocks noChangeAspect="1"/>
            </p:cNvPicPr>
            <p:nvPr/>
          </p:nvPicPr>
          <p:blipFill>
            <a:blip r:embed="rId7">
              <a:extLst>
                <a:ext uri="{BEBA8EAE-BF5A-486C-A8C5-ECC9F3942E4B}">
                  <a14:imgProps xmlns:a14="http://schemas.microsoft.com/office/drawing/2010/main">
                    <a14:imgLayer r:embed="rId5">
                      <a14:imgEffect>
                        <a14:artisticBlur radius="9"/>
                      </a14:imgEffect>
                    </a14:imgLayer>
                  </a14:imgProps>
                </a:ext>
              </a:extLst>
            </a:blip>
            <a:stretch>
              <a:fillRect/>
            </a:stretch>
          </p:blipFill>
          <p:spPr>
            <a:xfrm>
              <a:off x="4068939" y="3143250"/>
              <a:ext cx="1356313" cy="1504950"/>
            </a:xfrm>
            <a:prstGeom prst="rect">
              <a:avLst/>
            </a:prstGeom>
          </p:spPr>
        </p:pic>
        <p:pic>
          <p:nvPicPr>
            <p:cNvPr id="9" name="Picture 8">
              <a:extLst>
                <a:ext uri="{FF2B5EF4-FFF2-40B4-BE49-F238E27FC236}">
                  <a16:creationId xmlns:a16="http://schemas.microsoft.com/office/drawing/2014/main" xmlns="" id="{2A58B2E9-A666-467E-8975-F811574715BC}"/>
                </a:ext>
              </a:extLst>
            </p:cNvPr>
            <p:cNvPicPr>
              <a:picLocks noChangeAspect="1"/>
            </p:cNvPicPr>
            <p:nvPr/>
          </p:nvPicPr>
          <p:blipFill>
            <a:blip r:embed="rId8">
              <a:extLst>
                <a:ext uri="{BEBA8EAE-BF5A-486C-A8C5-ECC9F3942E4B}">
                  <a14:imgProps xmlns:a14="http://schemas.microsoft.com/office/drawing/2010/main">
                    <a14:imgLayer r:embed="rId5">
                      <a14:imgEffect>
                        <a14:artisticBlur radius="12"/>
                      </a14:imgEffect>
                    </a14:imgLayer>
                  </a14:imgProps>
                </a:ext>
              </a:extLst>
            </a:blip>
            <a:stretch>
              <a:fillRect/>
            </a:stretch>
          </p:blipFill>
          <p:spPr>
            <a:xfrm>
              <a:off x="5425252" y="3143250"/>
              <a:ext cx="1356313" cy="1504950"/>
            </a:xfrm>
            <a:prstGeom prst="rect">
              <a:avLst/>
            </a:prstGeom>
          </p:spPr>
        </p:pic>
        <p:pic>
          <p:nvPicPr>
            <p:cNvPr id="10" name="Picture 9">
              <a:extLst>
                <a:ext uri="{FF2B5EF4-FFF2-40B4-BE49-F238E27FC236}">
                  <a16:creationId xmlns:a16="http://schemas.microsoft.com/office/drawing/2014/main" xmlns="" id="{ACC15FAF-2E00-4AAD-B17F-9C4D8977DA57}"/>
                </a:ext>
              </a:extLst>
            </p:cNvPr>
            <p:cNvPicPr>
              <a:picLocks noChangeAspect="1"/>
            </p:cNvPicPr>
            <p:nvPr/>
          </p:nvPicPr>
          <p:blipFill>
            <a:blip r:embed="rId9">
              <a:extLst>
                <a:ext uri="{BEBA8EAE-BF5A-486C-A8C5-ECC9F3942E4B}">
                  <a14:imgProps xmlns:a14="http://schemas.microsoft.com/office/drawing/2010/main">
                    <a14:imgLayer r:embed="rId5">
                      <a14:imgEffect>
                        <a14:artisticBlur radius="15"/>
                      </a14:imgEffect>
                    </a14:imgLayer>
                  </a14:imgProps>
                </a:ext>
              </a:extLst>
            </a:blip>
            <a:stretch>
              <a:fillRect/>
            </a:stretch>
          </p:blipFill>
          <p:spPr>
            <a:xfrm>
              <a:off x="6781564" y="3143250"/>
              <a:ext cx="1356313" cy="1504950"/>
            </a:xfrm>
            <a:prstGeom prst="rect">
              <a:avLst/>
            </a:prstGeom>
          </p:spPr>
        </p:pic>
        <p:pic>
          <p:nvPicPr>
            <p:cNvPr id="11" name="Picture 10">
              <a:extLst>
                <a:ext uri="{FF2B5EF4-FFF2-40B4-BE49-F238E27FC236}">
                  <a16:creationId xmlns:a16="http://schemas.microsoft.com/office/drawing/2014/main" xmlns="" id="{AB252B22-4347-4855-ACED-9B1D186EBE42}"/>
                </a:ext>
              </a:extLst>
            </p:cNvPr>
            <p:cNvPicPr>
              <a:picLocks noChangeAspect="1"/>
            </p:cNvPicPr>
            <p:nvPr/>
          </p:nvPicPr>
          <p:blipFill>
            <a:blip r:embed="rId10">
              <a:extLst>
                <a:ext uri="{BEBA8EAE-BF5A-486C-A8C5-ECC9F3942E4B}">
                  <a14:imgProps xmlns:a14="http://schemas.microsoft.com/office/drawing/2010/main">
                    <a14:imgLayer r:embed="rId5">
                      <a14:imgEffect>
                        <a14:artisticBlur radius="18"/>
                      </a14:imgEffect>
                    </a14:imgLayer>
                  </a14:imgProps>
                </a:ext>
              </a:extLst>
            </a:blip>
            <a:stretch>
              <a:fillRect/>
            </a:stretch>
          </p:blipFill>
          <p:spPr>
            <a:xfrm>
              <a:off x="8137877" y="3143250"/>
              <a:ext cx="1356313" cy="1504950"/>
            </a:xfrm>
            <a:prstGeom prst="rect">
              <a:avLst/>
            </a:prstGeom>
          </p:spPr>
        </p:pic>
        <p:pic>
          <p:nvPicPr>
            <p:cNvPr id="12" name="Picture 11">
              <a:extLst>
                <a:ext uri="{FF2B5EF4-FFF2-40B4-BE49-F238E27FC236}">
                  <a16:creationId xmlns:a16="http://schemas.microsoft.com/office/drawing/2014/main" xmlns="" id="{A221FA7D-EAAF-4E9A-B01B-C5CE74F36AC5}"/>
                </a:ext>
              </a:extLst>
            </p:cNvPr>
            <p:cNvPicPr>
              <a:picLocks noChangeAspect="1"/>
            </p:cNvPicPr>
            <p:nvPr/>
          </p:nvPicPr>
          <p:blipFill>
            <a:blip r:embed="rId11">
              <a:extLst>
                <a:ext uri="{BEBA8EAE-BF5A-486C-A8C5-ECC9F3942E4B}">
                  <a14:imgProps xmlns:a14="http://schemas.microsoft.com/office/drawing/2010/main">
                    <a14:imgLayer r:embed="rId5">
                      <a14:imgEffect>
                        <a14:artisticBlur radius="21"/>
                      </a14:imgEffect>
                    </a14:imgLayer>
                  </a14:imgProps>
                </a:ext>
              </a:extLst>
            </a:blip>
            <a:stretch>
              <a:fillRect/>
            </a:stretch>
          </p:blipFill>
          <p:spPr>
            <a:xfrm>
              <a:off x="9494190" y="3143250"/>
              <a:ext cx="1356313" cy="1504950"/>
            </a:xfrm>
            <a:prstGeom prst="rect">
              <a:avLst/>
            </a:prstGeom>
          </p:spPr>
        </p:pic>
        <p:pic>
          <p:nvPicPr>
            <p:cNvPr id="13" name="Picture 12">
              <a:extLst>
                <a:ext uri="{FF2B5EF4-FFF2-40B4-BE49-F238E27FC236}">
                  <a16:creationId xmlns:a16="http://schemas.microsoft.com/office/drawing/2014/main" xmlns="" id="{5FC599D9-8E90-4031-A3DD-623624EDE0AC}"/>
                </a:ext>
              </a:extLst>
            </p:cNvPr>
            <p:cNvPicPr>
              <a:picLocks noChangeAspect="1"/>
            </p:cNvPicPr>
            <p:nvPr/>
          </p:nvPicPr>
          <p:blipFill>
            <a:blip r:embed="rId12">
              <a:extLst>
                <a:ext uri="{BEBA8EAE-BF5A-486C-A8C5-ECC9F3942E4B}">
                  <a14:imgProps xmlns:a14="http://schemas.microsoft.com/office/drawing/2010/main">
                    <a14:imgLayer r:embed="rId5">
                      <a14:imgEffect>
                        <a14:artisticBlur radius="26"/>
                      </a14:imgEffect>
                    </a14:imgLayer>
                  </a14:imgProps>
                </a:ext>
              </a:extLst>
            </a:blip>
            <a:stretch>
              <a:fillRect/>
            </a:stretch>
          </p:blipFill>
          <p:spPr>
            <a:xfrm>
              <a:off x="10850503" y="3143250"/>
              <a:ext cx="1356313" cy="1504950"/>
            </a:xfrm>
            <a:prstGeom prst="rect">
              <a:avLst/>
            </a:prstGeom>
          </p:spPr>
        </p:pic>
      </p:grpSp>
    </p:spTree>
    <p:extLst>
      <p:ext uri="{BB962C8B-B14F-4D97-AF65-F5344CB8AC3E}">
        <p14:creationId xmlns:p14="http://schemas.microsoft.com/office/powerpoint/2010/main" val="94703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a:t>
            </a:r>
          </a:p>
        </p:txBody>
      </p:sp>
      <p:grpSp>
        <p:nvGrpSpPr>
          <p:cNvPr id="118" name="Group 117">
            <a:extLst>
              <a:ext uri="{FF2B5EF4-FFF2-40B4-BE49-F238E27FC236}">
                <a16:creationId xmlns:a16="http://schemas.microsoft.com/office/drawing/2014/main" xmlns="" id="{320466FC-9CE1-46DC-AA39-0C227D18A973}"/>
              </a:ext>
            </a:extLst>
          </p:cNvPr>
          <p:cNvGrpSpPr/>
          <p:nvPr/>
        </p:nvGrpSpPr>
        <p:grpSpPr>
          <a:xfrm>
            <a:off x="2334756" y="2285222"/>
            <a:ext cx="3714033" cy="3078581"/>
            <a:chOff x="2334756" y="2285222"/>
            <a:chExt cx="3714033" cy="3078581"/>
          </a:xfrm>
        </p:grpSpPr>
        <p:grpSp>
          <p:nvGrpSpPr>
            <p:cNvPr id="119" name="Group 118">
              <a:extLst>
                <a:ext uri="{FF2B5EF4-FFF2-40B4-BE49-F238E27FC236}">
                  <a16:creationId xmlns:a16="http://schemas.microsoft.com/office/drawing/2014/main" xmlns="" id="{A83E52FF-ABAB-41C5-9860-502990B81CE3}"/>
                </a:ext>
              </a:extLst>
            </p:cNvPr>
            <p:cNvGrpSpPr/>
            <p:nvPr/>
          </p:nvGrpSpPr>
          <p:grpSpPr>
            <a:xfrm>
              <a:off x="2360485" y="2285222"/>
              <a:ext cx="3556017" cy="1143778"/>
              <a:chOff x="2360485" y="2285222"/>
              <a:chExt cx="3556017" cy="1143778"/>
            </a:xfrm>
          </p:grpSpPr>
          <p:cxnSp>
            <p:nvCxnSpPr>
              <p:cNvPr id="133" name="Straight Connector 132">
                <a:extLst>
                  <a:ext uri="{FF2B5EF4-FFF2-40B4-BE49-F238E27FC236}">
                    <a16:creationId xmlns:a16="http://schemas.microsoft.com/office/drawing/2014/main" xmlns="" id="{B71E0943-03F5-4591-9F7D-6CE0E4AAE0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96ABD86A-32CE-4760-8653-79A6311831F1}"/>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EC8A68D1-5937-48A2-9230-766F1472A7D0}"/>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F3AB35FA-6942-419E-B91F-8F83E8B1E31C}"/>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xmlns="" id="{035FCC2B-1A71-484C-88C1-C27D631B0B6A}"/>
                </a:ext>
              </a:extLst>
            </p:cNvPr>
            <p:cNvGrpSpPr/>
            <p:nvPr/>
          </p:nvGrpSpPr>
          <p:grpSpPr>
            <a:xfrm flipV="1">
              <a:off x="2347785" y="4220025"/>
              <a:ext cx="3556017" cy="1143778"/>
              <a:chOff x="2360485" y="2285222"/>
              <a:chExt cx="3556017" cy="1143778"/>
            </a:xfrm>
          </p:grpSpPr>
          <p:cxnSp>
            <p:nvCxnSpPr>
              <p:cNvPr id="129" name="Straight Connector 128">
                <a:extLst>
                  <a:ext uri="{FF2B5EF4-FFF2-40B4-BE49-F238E27FC236}">
                    <a16:creationId xmlns:a16="http://schemas.microsoft.com/office/drawing/2014/main" xmlns="" id="{CA1EB961-8CA1-4DEC-B24F-FE0974EEF23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B9AE7388-4464-4127-8A7D-561DEA071A7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4A51A2E4-F92A-430F-B397-909EF787E396}"/>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43ED5B50-5313-4093-9D34-620EBBCE725F}"/>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1" name="Straight Connector 120">
              <a:extLst>
                <a:ext uri="{FF2B5EF4-FFF2-40B4-BE49-F238E27FC236}">
                  <a16:creationId xmlns:a16="http://schemas.microsoft.com/office/drawing/2014/main" xmlns="" id="{5B6387BB-B8A7-49AD-8C81-0613B1C1CE09}"/>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29776F86-2A7F-4716-83C7-1C563865B72D}"/>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5CB6FAA7-70B2-4F35-B289-5DA477231CD4}"/>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67A8DF9-B444-4004-82E6-F16EBFC8DC44}"/>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0B05CFBB-89E7-43C7-9BE5-36150935063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1667F7BA-064B-43D6-AF52-8D35DABCEA91}"/>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694EB9DE-9544-4F5D-BAE1-963AA8904D97}"/>
                </a:ext>
              </a:extLst>
            </p:cNvPr>
            <p:cNvCxnSpPr>
              <a:cxnSpLocks/>
              <a:endCxn id="159"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AE397B65-26A9-4C96-B275-897C67ED879E}"/>
                </a:ext>
              </a:extLst>
            </p:cNvPr>
            <p:cNvCxnSpPr>
              <a:cxnSpLocks/>
              <a:stCxn id="159"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xmlns="" id="{35F6C439-56CF-4FA0-A21D-F2D0765FA4C8}"/>
              </a:ext>
            </a:extLst>
          </p:cNvPr>
          <p:cNvGrpSpPr/>
          <p:nvPr/>
        </p:nvGrpSpPr>
        <p:grpSpPr>
          <a:xfrm flipH="1">
            <a:off x="6118528" y="2312220"/>
            <a:ext cx="3714033" cy="3078581"/>
            <a:chOff x="2334756" y="2285222"/>
            <a:chExt cx="3714033" cy="3078581"/>
          </a:xfrm>
        </p:grpSpPr>
        <p:grpSp>
          <p:nvGrpSpPr>
            <p:cNvPr id="138" name="Group 137">
              <a:extLst>
                <a:ext uri="{FF2B5EF4-FFF2-40B4-BE49-F238E27FC236}">
                  <a16:creationId xmlns:a16="http://schemas.microsoft.com/office/drawing/2014/main" xmlns="" id="{705E9B0F-5E6B-448B-A641-5FE5A14C8B2E}"/>
                </a:ext>
              </a:extLst>
            </p:cNvPr>
            <p:cNvGrpSpPr/>
            <p:nvPr/>
          </p:nvGrpSpPr>
          <p:grpSpPr>
            <a:xfrm>
              <a:off x="2360485" y="2285222"/>
              <a:ext cx="3556017" cy="1143778"/>
              <a:chOff x="2360485" y="2285222"/>
              <a:chExt cx="3556017" cy="1143778"/>
            </a:xfrm>
          </p:grpSpPr>
          <p:cxnSp>
            <p:nvCxnSpPr>
              <p:cNvPr id="152" name="Straight Connector 151">
                <a:extLst>
                  <a:ext uri="{FF2B5EF4-FFF2-40B4-BE49-F238E27FC236}">
                    <a16:creationId xmlns:a16="http://schemas.microsoft.com/office/drawing/2014/main" xmlns="" id="{25F82466-5C56-4ACC-B391-DB651EE0188A}"/>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DC8CCD77-B353-4C73-A054-8EBCF4CDF2E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81059C57-0BE2-412C-AFB6-8EC64339C0D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560F9863-6064-4699-A242-6E2DF40518BE}"/>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xmlns="" id="{4844B578-B775-4591-899C-7BAF570DE289}"/>
                </a:ext>
              </a:extLst>
            </p:cNvPr>
            <p:cNvGrpSpPr/>
            <p:nvPr/>
          </p:nvGrpSpPr>
          <p:grpSpPr>
            <a:xfrm flipV="1">
              <a:off x="2347785" y="4220025"/>
              <a:ext cx="3556017" cy="1143778"/>
              <a:chOff x="2360485" y="2285222"/>
              <a:chExt cx="3556017" cy="1143778"/>
            </a:xfrm>
          </p:grpSpPr>
          <p:cxnSp>
            <p:nvCxnSpPr>
              <p:cNvPr id="148" name="Straight Connector 147">
                <a:extLst>
                  <a:ext uri="{FF2B5EF4-FFF2-40B4-BE49-F238E27FC236}">
                    <a16:creationId xmlns:a16="http://schemas.microsoft.com/office/drawing/2014/main" xmlns="" id="{D70C5E35-3CB6-472D-BF9D-9C5CCB559A53}"/>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950D609B-A75D-45AF-9CB6-789D94EA983E}"/>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989F10CE-63B9-4916-ACCE-5E6AEAE6288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1DEF13F9-7C76-4BDE-9AF1-00A815B8294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xmlns="" id="{C419C7C7-AC8A-4667-B520-89228836E7A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9C662E9F-BCAB-411F-B276-A60C30DA4380}"/>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C784697F-E4E9-486E-869F-C5F7463D4AF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60B8A123-7EB0-4F56-B76D-A3C2B3A832AD}"/>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1010982D-8883-4FEE-8A6C-1DFB3CBF0339}"/>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A9C145B8-EAAB-4CE2-B1A6-96AEE3B8921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67ACC9F6-BB37-468D-86F4-66CA6877F249}"/>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FB06DCC5-D377-4DBC-AB15-7541D680606F}"/>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56" name="TextBox 155">
                <a:extLst>
                  <a:ext uri="{FF2B5EF4-FFF2-40B4-BE49-F238E27FC236}">
                    <a16:creationId xmlns:a16="http://schemas.microsoft.com/office/drawing/2014/main" xmlns="" id="{BE27C178-957D-45DA-99D3-B30CCB97FD42}"/>
                  </a:ext>
                </a:extLst>
              </p:cNvPr>
              <p:cNvSpPr txBox="1"/>
              <p:nvPr/>
            </p:nvSpPr>
            <p:spPr>
              <a:xfrm>
                <a:off x="1588861" y="1207820"/>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p:sp>
            <p:nvSpPr>
              <p:cNvPr id="156" name="TextBox 155">
                <a:extLst>
                  <a:ext uri="{FF2B5EF4-FFF2-40B4-BE49-F238E27FC236}">
                    <a16:creationId xmlns:a16="http://schemas.microsoft.com/office/drawing/2014/main" xmlns:a14="http://schemas.microsoft.com/office/drawing/2010/main" xmlns="" id="{BE27C178-957D-45DA-99D3-B30CCB97FD42}"/>
                  </a:ext>
                </a:extLst>
              </p:cNvPr>
              <p:cNvSpPr txBox="1">
                <a:spLocks noRot="1" noChangeAspect="1" noMove="1" noResize="1" noEditPoints="1" noAdjustHandles="1" noChangeArrowheads="1" noChangeShapeType="1" noTextEdit="1"/>
              </p:cNvSpPr>
              <p:nvPr/>
            </p:nvSpPr>
            <p:spPr>
              <a:xfrm>
                <a:off x="1588861" y="1207820"/>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57" name="TextBox 156">
                <a:extLst>
                  <a:ext uri="{FF2B5EF4-FFF2-40B4-BE49-F238E27FC236}">
                    <a16:creationId xmlns:a16="http://schemas.microsoft.com/office/drawing/2014/main" xmlns="" id="{C6BBFB34-2D4A-4F58-B987-175121717872}"/>
                  </a:ext>
                </a:extLst>
              </p:cNvPr>
              <p:cNvSpPr txBox="1"/>
              <p:nvPr/>
            </p:nvSpPr>
            <p:spPr>
              <a:xfrm>
                <a:off x="9586755" y="122980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p:sp>
            <p:nvSpPr>
              <p:cNvPr id="157" name="TextBox 156">
                <a:extLst>
                  <a:ext uri="{FF2B5EF4-FFF2-40B4-BE49-F238E27FC236}">
                    <a16:creationId xmlns:a16="http://schemas.microsoft.com/office/drawing/2014/main" xmlns:a14="http://schemas.microsoft.com/office/drawing/2010/main" xmlns="" id="{C6BBFB34-2D4A-4F58-B987-175121717872}"/>
                  </a:ext>
                </a:extLst>
              </p:cNvPr>
              <p:cNvSpPr txBox="1">
                <a:spLocks noRot="1" noChangeAspect="1" noMove="1" noResize="1" noEditPoints="1" noAdjustHandles="1" noChangeArrowheads="1" noChangeShapeType="1" noTextEdit="1"/>
              </p:cNvSpPr>
              <p:nvPr/>
            </p:nvSpPr>
            <p:spPr>
              <a:xfrm>
                <a:off x="9586755" y="1229808"/>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xmlns="" id="{2FF22DD6-A404-4101-8BA6-D7F343846D98}"/>
                  </a:ext>
                </a:extLst>
              </p:cNvPr>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𝑧</m:t>
                      </m:r>
                    </m:oMath>
                  </m:oMathPara>
                </a14:m>
                <a:endParaRPr lang="he-IL" sz="3600" dirty="0"/>
              </a:p>
            </p:txBody>
          </p:sp>
        </mc:Choice>
        <mc:Fallback xmlns="">
          <p:sp>
            <p:nvSpPr>
              <p:cNvPr id="158" name="TextBox 157">
                <a:extLst>
                  <a:ext uri="{FF2B5EF4-FFF2-40B4-BE49-F238E27FC236}">
                    <a16:creationId xmlns:a16="http://schemas.microsoft.com/office/drawing/2014/main" id="{2FF22DD6-A404-4101-8BA6-D7F343846D98}"/>
                  </a:ext>
                </a:extLst>
              </p:cNvPr>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a:blip r:embed="rId5"/>
                <a:stretch>
                  <a:fillRect/>
                </a:stretch>
              </a:blipFill>
            </p:spPr>
            <p:txBody>
              <a:bodyPr/>
              <a:lstStyle/>
              <a:p>
                <a:r>
                  <a:rPr lang="en-US">
                    <a:noFill/>
                  </a:rPr>
                  <a:t> </a:t>
                </a:r>
              </a:p>
            </p:txBody>
          </p:sp>
        </mc:Fallback>
      </mc:AlternateContent>
      <p:sp>
        <p:nvSpPr>
          <p:cNvPr id="159" name="Rectangle 158">
            <a:extLst>
              <a:ext uri="{FF2B5EF4-FFF2-40B4-BE49-F238E27FC236}">
                <a16:creationId xmlns:a16="http://schemas.microsoft.com/office/drawing/2014/main" xmlns="" id="{D71B80C5-DA28-4E20-B959-298FDAC14707}"/>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60" name="Group 159">
            <a:extLst>
              <a:ext uri="{FF2B5EF4-FFF2-40B4-BE49-F238E27FC236}">
                <a16:creationId xmlns:a16="http://schemas.microsoft.com/office/drawing/2014/main" xmlns="" id="{68CDD9FC-CF05-444D-88C1-E9FD77D91A72}"/>
              </a:ext>
            </a:extLst>
          </p:cNvPr>
          <p:cNvGrpSpPr/>
          <p:nvPr/>
        </p:nvGrpSpPr>
        <p:grpSpPr>
          <a:xfrm>
            <a:off x="1833622" y="2088253"/>
            <a:ext cx="3409452" cy="3519409"/>
            <a:chOff x="1960176" y="1776992"/>
            <a:chExt cx="2447709" cy="4345352"/>
          </a:xfrm>
        </p:grpSpPr>
        <p:sp>
          <p:nvSpPr>
            <p:cNvPr id="161" name="Rectangle 160">
              <a:extLst>
                <a:ext uri="{FF2B5EF4-FFF2-40B4-BE49-F238E27FC236}">
                  <a16:creationId xmlns:a16="http://schemas.microsoft.com/office/drawing/2014/main" xmlns="" id="{565073EC-D630-4E35-BC9F-1126CD22170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2" name="Rectangle 161">
              <a:extLst>
                <a:ext uri="{FF2B5EF4-FFF2-40B4-BE49-F238E27FC236}">
                  <a16:creationId xmlns:a16="http://schemas.microsoft.com/office/drawing/2014/main" xmlns="" id="{8C5A645F-0242-45AB-BACE-CE6C37B141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3" name="Rectangle 162">
              <a:extLst>
                <a:ext uri="{FF2B5EF4-FFF2-40B4-BE49-F238E27FC236}">
                  <a16:creationId xmlns:a16="http://schemas.microsoft.com/office/drawing/2014/main" xmlns="" id="{609920BE-8F99-4C38-9018-5ED80B3CF5D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4" name="Rectangle 163">
              <a:extLst>
                <a:ext uri="{FF2B5EF4-FFF2-40B4-BE49-F238E27FC236}">
                  <a16:creationId xmlns:a16="http://schemas.microsoft.com/office/drawing/2014/main" xmlns="" id="{F4244C7C-21DB-4958-9720-497D6FD7738A}"/>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65" name="Group 164">
            <a:extLst>
              <a:ext uri="{FF2B5EF4-FFF2-40B4-BE49-F238E27FC236}">
                <a16:creationId xmlns:a16="http://schemas.microsoft.com/office/drawing/2014/main" xmlns="" id="{FB8E27B1-DDD3-4A0D-99D9-606A6067AD25}"/>
              </a:ext>
            </a:extLst>
          </p:cNvPr>
          <p:cNvGrpSpPr/>
          <p:nvPr/>
        </p:nvGrpSpPr>
        <p:grpSpPr>
          <a:xfrm flipH="1">
            <a:off x="6912611" y="2104399"/>
            <a:ext cx="3409452" cy="3519409"/>
            <a:chOff x="1960176" y="1776992"/>
            <a:chExt cx="2447709" cy="4345352"/>
          </a:xfrm>
        </p:grpSpPr>
        <p:sp>
          <p:nvSpPr>
            <p:cNvPr id="166" name="Rectangle 165">
              <a:extLst>
                <a:ext uri="{FF2B5EF4-FFF2-40B4-BE49-F238E27FC236}">
                  <a16:creationId xmlns:a16="http://schemas.microsoft.com/office/drawing/2014/main" xmlns="" id="{58834C1F-3379-4BBB-B9ED-65FFB56BA211}"/>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7" name="Rectangle 166">
              <a:extLst>
                <a:ext uri="{FF2B5EF4-FFF2-40B4-BE49-F238E27FC236}">
                  <a16:creationId xmlns:a16="http://schemas.microsoft.com/office/drawing/2014/main" xmlns="" id="{AEE4BF0E-D325-484C-8339-7DB2C2AF52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8" name="Rectangle 167">
              <a:extLst>
                <a:ext uri="{FF2B5EF4-FFF2-40B4-BE49-F238E27FC236}">
                  <a16:creationId xmlns:a16="http://schemas.microsoft.com/office/drawing/2014/main" xmlns="" id="{397EC62A-3FB2-4A52-B343-E5288DB954F2}"/>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69" name="Rectangle 168">
              <a:extLst>
                <a:ext uri="{FF2B5EF4-FFF2-40B4-BE49-F238E27FC236}">
                  <a16:creationId xmlns:a16="http://schemas.microsoft.com/office/drawing/2014/main" xmlns="" id="{E4294602-996B-40D1-8E71-23D0BEA3582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320364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xmlns="" id="{06BA28EB-A5F5-4EEF-8EB6-B4F073720F7F}"/>
              </a:ext>
            </a:extLst>
          </p:cNvPr>
          <p:cNvGrpSpPr/>
          <p:nvPr/>
        </p:nvGrpSpPr>
        <p:grpSpPr>
          <a:xfrm>
            <a:off x="2334756" y="2285222"/>
            <a:ext cx="3714033" cy="3078581"/>
            <a:chOff x="2334756" y="2285222"/>
            <a:chExt cx="3714033" cy="3078581"/>
          </a:xfrm>
        </p:grpSpPr>
        <p:grpSp>
          <p:nvGrpSpPr>
            <p:cNvPr id="68" name="Group 67">
              <a:extLst>
                <a:ext uri="{FF2B5EF4-FFF2-40B4-BE49-F238E27FC236}">
                  <a16:creationId xmlns:a16="http://schemas.microsoft.com/office/drawing/2014/main" xmlns="" id="{EEB04C71-16FB-4BCB-9C6F-641AC7FA147B}"/>
                </a:ext>
              </a:extLst>
            </p:cNvPr>
            <p:cNvGrpSpPr/>
            <p:nvPr/>
          </p:nvGrpSpPr>
          <p:grpSpPr>
            <a:xfrm>
              <a:off x="2360485" y="2285222"/>
              <a:ext cx="3556017" cy="1143778"/>
              <a:chOff x="2360485" y="2285222"/>
              <a:chExt cx="3556017" cy="1143778"/>
            </a:xfrm>
          </p:grpSpPr>
          <p:cxnSp>
            <p:nvCxnSpPr>
              <p:cNvPr id="12" name="Straight Connector 11">
                <a:extLst>
                  <a:ext uri="{FF2B5EF4-FFF2-40B4-BE49-F238E27FC236}">
                    <a16:creationId xmlns:a16="http://schemas.microsoft.com/office/drawing/2014/main" xmlns="" id="{DBE4428D-C876-49FA-B1D0-5EDEBC7DCF99}"/>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0D4D2BD4-558B-4ACA-A90E-405E1543010A}"/>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67D55C11-B33A-4ABA-A0D5-9EA6027C128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1639D226-5FAD-448B-8522-F15414E502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xmlns="" id="{61D89669-A387-4DF9-9F3D-2AA59B91628D}"/>
                </a:ext>
              </a:extLst>
            </p:cNvPr>
            <p:cNvGrpSpPr/>
            <p:nvPr/>
          </p:nvGrpSpPr>
          <p:grpSpPr>
            <a:xfrm flipV="1">
              <a:off x="2347785" y="4220025"/>
              <a:ext cx="3556017" cy="1143778"/>
              <a:chOff x="2360485" y="2285222"/>
              <a:chExt cx="3556017" cy="1143778"/>
            </a:xfrm>
          </p:grpSpPr>
          <p:cxnSp>
            <p:nvCxnSpPr>
              <p:cNvPr id="70" name="Straight Connector 69">
                <a:extLst>
                  <a:ext uri="{FF2B5EF4-FFF2-40B4-BE49-F238E27FC236}">
                    <a16:creationId xmlns:a16="http://schemas.microsoft.com/office/drawing/2014/main" xmlns="" id="{C3A68C3C-D854-42FC-9318-48AE9895281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BE9C8CE9-51C2-4C01-88B2-84A20168A274}"/>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99C4C36F-1EFA-4114-8E56-19D9D11930B9}"/>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9C9F7D6C-6515-4235-AE39-5016989994DB}"/>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xmlns="" id="{76698A7D-ABA6-43A7-BA0D-C2DFEBAA9512}"/>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FF847797-DB81-42EB-B037-04ABEFE5D1B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4EEE7116-DE4D-4B37-905A-42B50C337610}"/>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502C0CED-5C2B-4046-A84E-BDFEA5E68E4B}"/>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C504F717-C9B7-482A-8E98-73484389478A}"/>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B812FF79-8BDA-4354-B715-221DE424FD5C}"/>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0316ED30-1CAD-4633-AB0A-E990531AA5BD}"/>
                </a:ext>
              </a:extLst>
            </p:cNvPr>
            <p:cNvCxnSpPr>
              <a:cxnSpLocks/>
              <a:endCxn id="8"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6D421B5A-661A-4F77-BDF0-CAC376870767}"/>
                </a:ext>
              </a:extLst>
            </p:cNvPr>
            <p:cNvCxnSpPr>
              <a:cxnSpLocks/>
              <a:stCxn id="8"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xmlns="" id="{094E57B1-A9E8-4E14-BF85-E2347694DC94}"/>
              </a:ext>
            </a:extLst>
          </p:cNvPr>
          <p:cNvGrpSpPr/>
          <p:nvPr/>
        </p:nvGrpSpPr>
        <p:grpSpPr>
          <a:xfrm flipH="1">
            <a:off x="6118528" y="2312220"/>
            <a:ext cx="3714033" cy="3078581"/>
            <a:chOff x="2334756" y="2285222"/>
            <a:chExt cx="3714033" cy="3078581"/>
          </a:xfrm>
        </p:grpSpPr>
        <p:grpSp>
          <p:nvGrpSpPr>
            <p:cNvPr id="100" name="Group 99">
              <a:extLst>
                <a:ext uri="{FF2B5EF4-FFF2-40B4-BE49-F238E27FC236}">
                  <a16:creationId xmlns:a16="http://schemas.microsoft.com/office/drawing/2014/main" xmlns="" id="{829732FB-C327-4E65-9A7F-E0054F16AAD7}"/>
                </a:ext>
              </a:extLst>
            </p:cNvPr>
            <p:cNvGrpSpPr/>
            <p:nvPr/>
          </p:nvGrpSpPr>
          <p:grpSpPr>
            <a:xfrm>
              <a:off x="2360485" y="2285222"/>
              <a:ext cx="3556017" cy="1143778"/>
              <a:chOff x="2360485" y="2285222"/>
              <a:chExt cx="3556017" cy="1143778"/>
            </a:xfrm>
          </p:grpSpPr>
          <p:cxnSp>
            <p:nvCxnSpPr>
              <p:cNvPr id="114" name="Straight Connector 113">
                <a:extLst>
                  <a:ext uri="{FF2B5EF4-FFF2-40B4-BE49-F238E27FC236}">
                    <a16:creationId xmlns:a16="http://schemas.microsoft.com/office/drawing/2014/main" xmlns="" id="{DC046635-6850-4F0C-AFDB-9248B64E6FF0}"/>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ED1DB2E7-4397-4734-A2EE-FB6C592A03DB}"/>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7EB0EE9A-514B-4D51-9A5D-01F9916B9FD1}"/>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DD502679-0B93-48EC-A4E5-A9354EB90D08}"/>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xmlns="" id="{FA774AA0-2B91-45EB-B489-CC1969F614A4}"/>
                </a:ext>
              </a:extLst>
            </p:cNvPr>
            <p:cNvGrpSpPr/>
            <p:nvPr/>
          </p:nvGrpSpPr>
          <p:grpSpPr>
            <a:xfrm flipV="1">
              <a:off x="2347785" y="4220025"/>
              <a:ext cx="3556017" cy="1143778"/>
              <a:chOff x="2360485" y="2285222"/>
              <a:chExt cx="3556017" cy="1143778"/>
            </a:xfrm>
          </p:grpSpPr>
          <p:cxnSp>
            <p:nvCxnSpPr>
              <p:cNvPr id="110" name="Straight Connector 109">
                <a:extLst>
                  <a:ext uri="{FF2B5EF4-FFF2-40B4-BE49-F238E27FC236}">
                    <a16:creationId xmlns:a16="http://schemas.microsoft.com/office/drawing/2014/main" xmlns="" id="{0DBCEA71-4941-4617-B227-B297D2DC0991}"/>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1C78A662-C2C2-4539-AAD2-E39D6D2A0BF6}"/>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0C3F016F-B6F7-418B-ABB9-52BD499B544A}"/>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F397801B-CF47-4E22-9786-9EF18BEF487A}"/>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2" name="Straight Connector 101">
              <a:extLst>
                <a:ext uri="{FF2B5EF4-FFF2-40B4-BE49-F238E27FC236}">
                  <a16:creationId xmlns:a16="http://schemas.microsoft.com/office/drawing/2014/main" xmlns="" id="{D995F2C7-ED71-4ABF-B908-954A51DB8545}"/>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3CD0A3E2-8DCC-4BC7-9E9A-50ADC7066F44}"/>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D6176DA1-968B-43F7-927F-AA2810D6713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3C5F1344-B99E-4CA6-98ED-FF7086DD495A}"/>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43B45A9-7DE8-4BA0-941B-2860316E8BC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0BDAA789-8C73-4162-AFA1-853E23E7DA5E}"/>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7CDAAD9F-C063-47B9-81EF-E64FE0D8E1F1}"/>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4ABC3BB-8E3E-4820-89BA-09846EAF950D}"/>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70673CE7-CD0E-42B7-86ED-3D796A76183F}"/>
                  </a:ext>
                </a:extLst>
              </p:cNvPr>
              <p:cNvSpPr txBox="1"/>
              <p:nvPr/>
            </p:nvSpPr>
            <p:spPr>
              <a:xfrm>
                <a:off x="196380" y="66667"/>
                <a:ext cx="10143973" cy="523220"/>
              </a:xfrm>
              <a:prstGeom prst="rect">
                <a:avLst/>
              </a:prstGeom>
              <a:solidFill>
                <a:schemeClr val="bg1">
                  <a:lumMod val="95000"/>
                </a:schemeClr>
              </a:solidFill>
            </p:spPr>
            <p:txBody>
              <a:bodyPr wrap="square" rtlCol="0">
                <a:spAutoFit/>
              </a:bodyPr>
              <a:lstStyle/>
              <a:p>
                <a:pPr algn="l" rtl="0"/>
                <a:r>
                  <a:rPr lang="en-US" sz="2800" dirty="0"/>
                  <a:t>“Non-linear expanded PCA” </a:t>
                </a:r>
                <a14:m>
                  <m:oMath xmlns:m="http://schemas.openxmlformats.org/officeDocument/2006/math">
                    <m:r>
                      <a:rPr lang="en-US" sz="2800">
                        <a:latin typeface="Cambria Math" panose="02040503050406030204" pitchFamily="18" charset="0"/>
                      </a:rPr>
                      <m:t>≈ </m:t>
                    </m:r>
                  </m:oMath>
                </a14:m>
                <a:r>
                  <a:rPr lang="en-US" sz="2800" dirty="0"/>
                  <a:t>AutoEncoder</a:t>
                </a:r>
              </a:p>
            </p:txBody>
          </p:sp>
        </mc:Choice>
        <mc:Fallback xmlns="">
          <p:sp>
            <p:nvSpPr>
              <p:cNvPr id="33" name="TextBox 32">
                <a:extLst>
                  <a:ext uri="{FF2B5EF4-FFF2-40B4-BE49-F238E27FC236}">
                    <a16:creationId xmlns:a16="http://schemas.microsoft.com/office/drawing/2014/main" id="{70673CE7-CD0E-42B7-86ED-3D796A76183F}"/>
                  </a:ext>
                </a:extLst>
              </p:cNvPr>
              <p:cNvSpPr txBox="1">
                <a:spLocks noRot="1" noChangeAspect="1" noMove="1" noResize="1" noEditPoints="1" noAdjustHandles="1" noChangeArrowheads="1" noChangeShapeType="1" noTextEdit="1"/>
              </p:cNvSpPr>
              <p:nvPr/>
            </p:nvSpPr>
            <p:spPr>
              <a:xfrm>
                <a:off x="196380" y="66667"/>
                <a:ext cx="10143973" cy="523220"/>
              </a:xfrm>
              <a:prstGeom prst="rect">
                <a:avLst/>
              </a:prstGeom>
              <a:blipFill>
                <a:blip r:embed="rId3"/>
                <a:stretch>
                  <a:fillRect l="-1202" t="-11628"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588861" y="1221072"/>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p:sp>
            <p:nvSpPr>
              <p:cNvPr id="6" name="TextBox 5"/>
              <p:cNvSpPr txBox="1">
                <a:spLocks noRot="1" noChangeAspect="1" noMove="1" noResize="1" noEditPoints="1" noAdjustHandles="1" noChangeArrowheads="1" noChangeShapeType="1" noTextEdit="1"/>
              </p:cNvSpPr>
              <p:nvPr/>
            </p:nvSpPr>
            <p:spPr>
              <a:xfrm>
                <a:off x="1588861" y="1221072"/>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9586755" y="1224033"/>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p:sp>
            <p:nvSpPr>
              <p:cNvPr id="7" name="TextBox 6"/>
              <p:cNvSpPr txBox="1">
                <a:spLocks noRot="1" noChangeAspect="1" noMove="1" noResize="1" noEditPoints="1" noAdjustHandles="1" noChangeArrowheads="1" noChangeShapeType="1" noTextEdit="1"/>
              </p:cNvSpPr>
              <p:nvPr/>
            </p:nvSpPr>
            <p:spPr>
              <a:xfrm>
                <a:off x="9586755" y="1224033"/>
                <a:ext cx="1016383" cy="830997"/>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540596" y="2674987"/>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𝑖</m:t>
                          </m:r>
                        </m:sub>
                      </m:sSub>
                    </m:oMath>
                  </m:oMathPara>
                </a14:m>
                <a:endParaRPr lang="he-IL" sz="3600" dirty="0"/>
              </a:p>
            </p:txBody>
          </p:sp>
        </mc:Choice>
        <mc:Fallback>
          <p:sp>
            <p:nvSpPr>
              <p:cNvPr id="13" name="TextBox 12"/>
              <p:cNvSpPr txBox="1">
                <a:spLocks noRot="1" noChangeAspect="1" noMove="1" noResize="1" noEditPoints="1" noAdjustHandles="1" noChangeArrowheads="1" noChangeShapeType="1" noTextEdit="1"/>
              </p:cNvSpPr>
              <p:nvPr/>
            </p:nvSpPr>
            <p:spPr>
              <a:xfrm>
                <a:off x="5540596" y="2674987"/>
                <a:ext cx="1016383" cy="553998"/>
              </a:xfrm>
              <a:prstGeom prst="rect">
                <a:avLst/>
              </a:prstGeom>
              <a:blipFill rotWithShape="0">
                <a:blip r:embed="rId6"/>
                <a:stretch>
                  <a:fillRect/>
                </a:stretch>
              </a:blipFill>
            </p:spPr>
            <p:txBody>
              <a:bodyPr/>
              <a:lstStyle/>
              <a:p>
                <a:r>
                  <a:rPr lang="he-IL">
                    <a:noFill/>
                  </a:rPr>
                  <a:t> </a:t>
                </a:r>
              </a:p>
            </p:txBody>
          </p:sp>
        </mc:Fallback>
      </mc:AlternateContent>
      <p:sp>
        <p:nvSpPr>
          <p:cNvPr id="8" name="Rectangle 7"/>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44" name="Group 43">
            <a:extLst>
              <a:ext uri="{FF2B5EF4-FFF2-40B4-BE49-F238E27FC236}">
                <a16:creationId xmlns:a16="http://schemas.microsoft.com/office/drawing/2014/main" xmlns="" id="{A498E9AD-94F2-49AB-8E8D-E9F4990EB735}"/>
              </a:ext>
            </a:extLst>
          </p:cNvPr>
          <p:cNvGrpSpPr/>
          <p:nvPr/>
        </p:nvGrpSpPr>
        <p:grpSpPr>
          <a:xfrm>
            <a:off x="1833622" y="2088253"/>
            <a:ext cx="3409452" cy="3519409"/>
            <a:chOff x="1960176" y="1776992"/>
            <a:chExt cx="2447709" cy="4345352"/>
          </a:xfrm>
        </p:grpSpPr>
        <p:sp>
          <p:nvSpPr>
            <p:cNvPr id="45" name="Rectangle 44">
              <a:extLst>
                <a:ext uri="{FF2B5EF4-FFF2-40B4-BE49-F238E27FC236}">
                  <a16:creationId xmlns:a16="http://schemas.microsoft.com/office/drawing/2014/main" xmlns="" id="{AA5CEAF9-59D8-465F-BA6B-A507180A0198}"/>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6" name="Rectangle 45">
              <a:extLst>
                <a:ext uri="{FF2B5EF4-FFF2-40B4-BE49-F238E27FC236}">
                  <a16:creationId xmlns:a16="http://schemas.microsoft.com/office/drawing/2014/main" xmlns="" id="{3C25FC1E-AFD6-468B-9DC1-5E409281FD92}"/>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7" name="Rectangle 46">
              <a:extLst>
                <a:ext uri="{FF2B5EF4-FFF2-40B4-BE49-F238E27FC236}">
                  <a16:creationId xmlns:a16="http://schemas.microsoft.com/office/drawing/2014/main" xmlns="" id="{57AD2163-8A85-41F0-A483-A904EE4847D3}"/>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48" name="Rectangle 47">
              <a:extLst>
                <a:ext uri="{FF2B5EF4-FFF2-40B4-BE49-F238E27FC236}">
                  <a16:creationId xmlns:a16="http://schemas.microsoft.com/office/drawing/2014/main" xmlns="" id="{D757CC43-BA09-43E6-A114-4FF111584A9E}"/>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0" name="Group 59">
            <a:extLst>
              <a:ext uri="{FF2B5EF4-FFF2-40B4-BE49-F238E27FC236}">
                <a16:creationId xmlns:a16="http://schemas.microsoft.com/office/drawing/2014/main" xmlns="" id="{DABABE40-7638-4498-BDAB-28FC3F88774B}"/>
              </a:ext>
            </a:extLst>
          </p:cNvPr>
          <p:cNvGrpSpPr/>
          <p:nvPr/>
        </p:nvGrpSpPr>
        <p:grpSpPr>
          <a:xfrm flipH="1">
            <a:off x="6912611" y="2104399"/>
            <a:ext cx="3409452" cy="3519409"/>
            <a:chOff x="1960176" y="1776992"/>
            <a:chExt cx="2447709" cy="4345352"/>
          </a:xfrm>
        </p:grpSpPr>
        <p:sp>
          <p:nvSpPr>
            <p:cNvPr id="61" name="Rectangle 60">
              <a:extLst>
                <a:ext uri="{FF2B5EF4-FFF2-40B4-BE49-F238E27FC236}">
                  <a16:creationId xmlns:a16="http://schemas.microsoft.com/office/drawing/2014/main" xmlns="" id="{996ED038-B424-4066-85FD-545F7AA123B6}"/>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2" name="Rectangle 61">
              <a:extLst>
                <a:ext uri="{FF2B5EF4-FFF2-40B4-BE49-F238E27FC236}">
                  <a16:creationId xmlns:a16="http://schemas.microsoft.com/office/drawing/2014/main" xmlns="" id="{39E24A34-AEBA-4D3E-AB55-B23F35B47DC0}"/>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xmlns="" id="{671FBE88-5009-4E29-8A8C-7A326A64DFC0}"/>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xmlns="" id="{756E8B96-05C1-434E-A4BE-2F7217CB6FF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2" name="Trapezoid 1">
            <a:extLst>
              <a:ext uri="{FF2B5EF4-FFF2-40B4-BE49-F238E27FC236}">
                <a16:creationId xmlns:a16="http://schemas.microsoft.com/office/drawing/2014/main" xmlns="" id="{6D1FE794-35CE-4F3F-A251-B093F661C4CB}"/>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xmlns="" id="{4183DD86-B6E3-4BE8-8745-847AD99CCD79}"/>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81" name="Trapezoid 80">
            <a:extLst>
              <a:ext uri="{FF2B5EF4-FFF2-40B4-BE49-F238E27FC236}">
                <a16:creationId xmlns:a16="http://schemas.microsoft.com/office/drawing/2014/main" xmlns="" id="{5BA1B19A-4A65-4239-870F-A679735E79A7}"/>
              </a:ext>
            </a:extLst>
          </p:cNvPr>
          <p:cNvSpPr/>
          <p:nvPr/>
        </p:nvSpPr>
        <p:spPr>
          <a:xfrm rot="16200000" flipH="1">
            <a:off x="6219537"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xmlns="" id="{FDF6A099-4BA2-421B-A22F-E88DC4F9519B}"/>
              </a:ext>
            </a:extLst>
          </p:cNvPr>
          <p:cNvSpPr txBox="1"/>
          <p:nvPr/>
        </p:nvSpPr>
        <p:spPr>
          <a:xfrm flipH="1">
            <a:off x="7797856" y="3236432"/>
            <a:ext cx="665203" cy="1323439"/>
          </a:xfrm>
          <a:prstGeom prst="rect">
            <a:avLst/>
          </a:prstGeom>
          <a:noFill/>
        </p:spPr>
        <p:txBody>
          <a:bodyPr wrap="square" rtlCol="1">
            <a:spAutoFit/>
          </a:bodyPr>
          <a:lstStyle/>
          <a:p>
            <a:r>
              <a:rPr lang="en-US" sz="8000" b="1" dirty="0"/>
              <a:t>D</a:t>
            </a:r>
            <a:endParaRPr lang="he-IL" sz="8000" b="1" dirty="0"/>
          </a:p>
        </p:txBody>
      </p:sp>
    </p:spTree>
    <p:extLst>
      <p:ext uri="{BB962C8B-B14F-4D97-AF65-F5344CB8AC3E}">
        <p14:creationId xmlns:p14="http://schemas.microsoft.com/office/powerpoint/2010/main" val="349122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45"/>
          <a:stretch/>
        </p:blipFill>
        <p:spPr>
          <a:xfrm>
            <a:off x="6353166" y="2900622"/>
            <a:ext cx="5573737" cy="3490549"/>
          </a:xfrm>
          <a:prstGeom prst="rect">
            <a:avLst/>
          </a:prstGeom>
        </p:spPr>
      </p:pic>
      <p:sp>
        <p:nvSpPr>
          <p:cNvPr id="8" name="Rectangle 7">
            <a:extLst>
              <a:ext uri="{FF2B5EF4-FFF2-40B4-BE49-F238E27FC236}">
                <a16:creationId xmlns:a16="http://schemas.microsoft.com/office/drawing/2014/main" xmlns="" id="{35F9139D-283F-4473-9A2A-A8AF0C64F67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DD84CAB-8E4A-4201-B68E-E67657465FD6}"/>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err="1"/>
              <a:t>AutoEncoder</a:t>
            </a:r>
            <a:r>
              <a:rPr lang="en-US" sz="2800" dirty="0"/>
              <a:t> Clustering</a:t>
            </a:r>
          </a:p>
        </p:txBody>
      </p:sp>
      <p:pic>
        <p:nvPicPr>
          <p:cNvPr id="10" name="Picture 9">
            <a:extLst>
              <a:ext uri="{FF2B5EF4-FFF2-40B4-BE49-F238E27FC236}">
                <a16:creationId xmlns:a16="http://schemas.microsoft.com/office/drawing/2014/main" xmlns="" id="{61F2828B-E0D8-4883-A8A0-999F456E64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63406" y="759947"/>
            <a:ext cx="3779520" cy="2155061"/>
          </a:xfrm>
          <a:prstGeom prst="rect">
            <a:avLst/>
          </a:prstGeom>
        </p:spPr>
      </p:pic>
      <p:pic>
        <p:nvPicPr>
          <p:cNvPr id="11" name="Picture 10">
            <a:extLst>
              <a:ext uri="{FF2B5EF4-FFF2-40B4-BE49-F238E27FC236}">
                <a16:creationId xmlns:a16="http://schemas.microsoft.com/office/drawing/2014/main" xmlns="" id="{06CCC6C6-D111-4E3B-8965-E34A42E22CA1}"/>
              </a:ext>
            </a:extLst>
          </p:cNvPr>
          <p:cNvPicPr>
            <a:picLocks noChangeAspect="1"/>
          </p:cNvPicPr>
          <p:nvPr/>
        </p:nvPicPr>
        <p:blipFill rotWithShape="1">
          <a:blip r:embed="rId5">
            <a:extLst>
              <a:ext uri="{28A0092B-C50C-407E-A947-70E740481C1C}">
                <a14:useLocalDpi xmlns:a14="http://schemas.microsoft.com/office/drawing/2010/main" val="0"/>
              </a:ext>
            </a:extLst>
          </a:blip>
          <a:srcRect l="4480" b="2318"/>
          <a:stretch/>
        </p:blipFill>
        <p:spPr>
          <a:xfrm>
            <a:off x="519888" y="2940653"/>
            <a:ext cx="5437038" cy="3450518"/>
          </a:xfrm>
          <a:prstGeom prst="rect">
            <a:avLst/>
          </a:prstGeom>
        </p:spPr>
      </p:pic>
    </p:spTree>
    <p:extLst>
      <p:ext uri="{BB962C8B-B14F-4D97-AF65-F5344CB8AC3E}">
        <p14:creationId xmlns:p14="http://schemas.microsoft.com/office/powerpoint/2010/main" val="4585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072C10D-5C4B-4DFD-BDE2-5A1E30A495D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CBD930F4-DD34-4CD1-82F2-1874531D7C62}"/>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Reconstruction with </a:t>
            </a:r>
            <a:r>
              <a:rPr lang="en-US" sz="2800" dirty="0" err="1"/>
              <a:t>AutoEncoder</a:t>
            </a:r>
            <a:endParaRPr lang="en-US" sz="2800" dirty="0"/>
          </a:p>
        </p:txBody>
      </p:sp>
      <p:grpSp>
        <p:nvGrpSpPr>
          <p:cNvPr id="8" name="Group 7">
            <a:extLst>
              <a:ext uri="{FF2B5EF4-FFF2-40B4-BE49-F238E27FC236}">
                <a16:creationId xmlns:a16="http://schemas.microsoft.com/office/drawing/2014/main" xmlns="" id="{29497DF9-5D4B-43F6-818B-9A83C6EDF61E}"/>
              </a:ext>
            </a:extLst>
          </p:cNvPr>
          <p:cNvGrpSpPr/>
          <p:nvPr/>
        </p:nvGrpSpPr>
        <p:grpSpPr>
          <a:xfrm>
            <a:off x="209892" y="1834342"/>
            <a:ext cx="5799607" cy="4432528"/>
            <a:chOff x="2300454" y="1353794"/>
            <a:chExt cx="5799607" cy="4432528"/>
          </a:xfrm>
        </p:grpSpPr>
        <p:pic>
          <p:nvPicPr>
            <p:cNvPr id="9" name="Picture 8">
              <a:extLst>
                <a:ext uri="{FF2B5EF4-FFF2-40B4-BE49-F238E27FC236}">
                  <a16:creationId xmlns:a16="http://schemas.microsoft.com/office/drawing/2014/main" xmlns="" id="{C1E36FA7-111E-4F42-850A-2DCCD10B9087}"/>
                </a:ext>
              </a:extLst>
            </p:cNvPr>
            <p:cNvPicPr>
              <a:picLocks noChangeAspect="1"/>
            </p:cNvPicPr>
            <p:nvPr/>
          </p:nvPicPr>
          <p:blipFill rotWithShape="1">
            <a:blip r:embed="rId3"/>
            <a:srcRect l="85520"/>
            <a:stretch/>
          </p:blipFill>
          <p:spPr>
            <a:xfrm>
              <a:off x="2300454" y="1353794"/>
              <a:ext cx="854227" cy="4432528"/>
            </a:xfrm>
            <a:prstGeom prst="rect">
              <a:avLst/>
            </a:prstGeom>
          </p:spPr>
        </p:pic>
        <p:pic>
          <p:nvPicPr>
            <p:cNvPr id="10" name="Picture 9">
              <a:extLst>
                <a:ext uri="{FF2B5EF4-FFF2-40B4-BE49-F238E27FC236}">
                  <a16:creationId xmlns:a16="http://schemas.microsoft.com/office/drawing/2014/main" xmlns="" id="{E39AA2AC-56C9-4A09-869E-AA61660A8C35}"/>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grpSp>
        <p:nvGrpSpPr>
          <p:cNvPr id="16" name="Group 15">
            <a:extLst>
              <a:ext uri="{FF2B5EF4-FFF2-40B4-BE49-F238E27FC236}">
                <a16:creationId xmlns:a16="http://schemas.microsoft.com/office/drawing/2014/main" xmlns="" id="{7C32C441-C40D-474A-A6C3-CF495FACAA99}"/>
              </a:ext>
            </a:extLst>
          </p:cNvPr>
          <p:cNvGrpSpPr/>
          <p:nvPr/>
        </p:nvGrpSpPr>
        <p:grpSpPr>
          <a:xfrm>
            <a:off x="7559978" y="1788621"/>
            <a:ext cx="4251023" cy="4658009"/>
            <a:chOff x="5199730" y="1552399"/>
            <a:chExt cx="4027859" cy="4413480"/>
          </a:xfrm>
        </p:grpSpPr>
        <p:pic>
          <p:nvPicPr>
            <p:cNvPr id="11" name="Picture 10">
              <a:extLst>
                <a:ext uri="{FF2B5EF4-FFF2-40B4-BE49-F238E27FC236}">
                  <a16:creationId xmlns:a16="http://schemas.microsoft.com/office/drawing/2014/main" xmlns="" id="{81108DE5-0869-472E-9C8D-2FAFF586614A}"/>
                </a:ext>
              </a:extLst>
            </p:cNvPr>
            <p:cNvPicPr>
              <a:picLocks noChangeAspect="1"/>
            </p:cNvPicPr>
            <p:nvPr/>
          </p:nvPicPr>
          <p:blipFill rotWithShape="1">
            <a:blip r:embed="rId4">
              <a:clrChange>
                <a:clrFrom>
                  <a:srgbClr val="FFFFFF"/>
                </a:clrFrom>
                <a:clrTo>
                  <a:srgbClr val="FFFFFF">
                    <a:alpha val="0"/>
                  </a:srgbClr>
                </a:clrTo>
              </a:clrChange>
            </a:blip>
            <a:srcRect l="3661" r="83629"/>
            <a:stretch/>
          </p:blipFill>
          <p:spPr>
            <a:xfrm>
              <a:off x="6029339" y="1552402"/>
              <a:ext cx="708660" cy="4413477"/>
            </a:xfrm>
            <a:prstGeom prst="rect">
              <a:avLst/>
            </a:prstGeom>
          </p:spPr>
        </p:pic>
        <p:pic>
          <p:nvPicPr>
            <p:cNvPr id="12" name="Picture 11">
              <a:extLst>
                <a:ext uri="{FF2B5EF4-FFF2-40B4-BE49-F238E27FC236}">
                  <a16:creationId xmlns:a16="http://schemas.microsoft.com/office/drawing/2014/main" xmlns="" id="{9A3B7E1C-0D69-4660-A8FC-DC1B720D0415}"/>
                </a:ext>
              </a:extLst>
            </p:cNvPr>
            <p:cNvPicPr>
              <a:picLocks noChangeAspect="1"/>
            </p:cNvPicPr>
            <p:nvPr/>
          </p:nvPicPr>
          <p:blipFill rotWithShape="1">
            <a:blip r:embed="rId4">
              <a:clrChange>
                <a:clrFrom>
                  <a:srgbClr val="FFFFFF"/>
                </a:clrFrom>
                <a:clrTo>
                  <a:srgbClr val="FFFFFF">
                    <a:alpha val="0"/>
                  </a:srgbClr>
                </a:clrTo>
              </a:clrChange>
            </a:blip>
            <a:srcRect l="24281" r="63009"/>
            <a:stretch/>
          </p:blipFill>
          <p:spPr>
            <a:xfrm>
              <a:off x="6873318" y="1552401"/>
              <a:ext cx="708661" cy="4413477"/>
            </a:xfrm>
            <a:prstGeom prst="rect">
              <a:avLst/>
            </a:prstGeom>
          </p:spPr>
        </p:pic>
        <p:pic>
          <p:nvPicPr>
            <p:cNvPr id="13" name="Picture 12">
              <a:extLst>
                <a:ext uri="{FF2B5EF4-FFF2-40B4-BE49-F238E27FC236}">
                  <a16:creationId xmlns:a16="http://schemas.microsoft.com/office/drawing/2014/main" xmlns="" id="{94B220FC-F358-4DC6-B9AB-9320A4C588B0}"/>
                </a:ext>
              </a:extLst>
            </p:cNvPr>
            <p:cNvPicPr>
              <a:picLocks noChangeAspect="1"/>
            </p:cNvPicPr>
            <p:nvPr/>
          </p:nvPicPr>
          <p:blipFill rotWithShape="1">
            <a:blip r:embed="rId4">
              <a:clrChange>
                <a:clrFrom>
                  <a:srgbClr val="FFFFFF"/>
                </a:clrFrom>
                <a:clrTo>
                  <a:srgbClr val="FFFFFF">
                    <a:alpha val="0"/>
                  </a:srgbClr>
                </a:clrTo>
              </a:clrChange>
            </a:blip>
            <a:srcRect l="44097" r="43193"/>
            <a:stretch/>
          </p:blipFill>
          <p:spPr>
            <a:xfrm>
              <a:off x="7627621" y="1552400"/>
              <a:ext cx="708660" cy="4413477"/>
            </a:xfrm>
            <a:prstGeom prst="rect">
              <a:avLst/>
            </a:prstGeom>
          </p:spPr>
        </p:pic>
        <p:pic>
          <p:nvPicPr>
            <p:cNvPr id="14" name="Picture 13">
              <a:extLst>
                <a:ext uri="{FF2B5EF4-FFF2-40B4-BE49-F238E27FC236}">
                  <a16:creationId xmlns:a16="http://schemas.microsoft.com/office/drawing/2014/main" xmlns="" id="{3F8A4E93-2465-4B78-9FF6-A06153FF7B91}"/>
                </a:ext>
              </a:extLst>
            </p:cNvPr>
            <p:cNvPicPr>
              <a:picLocks noChangeAspect="1"/>
            </p:cNvPicPr>
            <p:nvPr/>
          </p:nvPicPr>
          <p:blipFill rotWithShape="1">
            <a:blip r:embed="rId4">
              <a:clrChange>
                <a:clrFrom>
                  <a:srgbClr val="FFFFFF"/>
                </a:clrFrom>
                <a:clrTo>
                  <a:srgbClr val="FFFFFF">
                    <a:alpha val="0"/>
                  </a:srgbClr>
                </a:clrTo>
              </a:clrChange>
            </a:blip>
            <a:srcRect l="65296" r="21994"/>
            <a:stretch/>
          </p:blipFill>
          <p:spPr>
            <a:xfrm>
              <a:off x="8518928" y="1552399"/>
              <a:ext cx="708661" cy="4413477"/>
            </a:xfrm>
            <a:prstGeom prst="rect">
              <a:avLst/>
            </a:prstGeom>
          </p:spPr>
        </p:pic>
        <p:pic>
          <p:nvPicPr>
            <p:cNvPr id="15" name="Picture 14">
              <a:extLst>
                <a:ext uri="{FF2B5EF4-FFF2-40B4-BE49-F238E27FC236}">
                  <a16:creationId xmlns:a16="http://schemas.microsoft.com/office/drawing/2014/main" xmlns="" id="{EEB586A4-CA51-4CD7-AC4D-9886EEA22752}"/>
                </a:ext>
              </a:extLst>
            </p:cNvPr>
            <p:cNvPicPr>
              <a:picLocks noChangeAspect="1"/>
            </p:cNvPicPr>
            <p:nvPr/>
          </p:nvPicPr>
          <p:blipFill rotWithShape="1">
            <a:blip r:embed="rId4">
              <a:clrChange>
                <a:clrFrom>
                  <a:srgbClr val="FFFFFF"/>
                </a:clrFrom>
                <a:clrTo>
                  <a:srgbClr val="FFFFFF">
                    <a:alpha val="0"/>
                  </a:srgbClr>
                </a:clrTo>
              </a:clrChange>
            </a:blip>
            <a:srcRect l="85078" r="794"/>
            <a:stretch/>
          </p:blipFill>
          <p:spPr>
            <a:xfrm>
              <a:off x="5199730" y="1552399"/>
              <a:ext cx="787713" cy="4413477"/>
            </a:xfrm>
            <a:prstGeom prst="rect">
              <a:avLst/>
            </a:prstGeom>
          </p:spPr>
        </p:pic>
      </p:grpSp>
      <p:sp>
        <p:nvSpPr>
          <p:cNvPr id="17" name="TextBox 16">
            <a:extLst>
              <a:ext uri="{FF2B5EF4-FFF2-40B4-BE49-F238E27FC236}">
                <a16:creationId xmlns:a16="http://schemas.microsoft.com/office/drawing/2014/main" xmlns="" id="{07B346D1-DD5A-431B-B8F1-AC4BB706051E}"/>
              </a:ext>
            </a:extLst>
          </p:cNvPr>
          <p:cNvSpPr txBox="1"/>
          <p:nvPr/>
        </p:nvSpPr>
        <p:spPr>
          <a:xfrm>
            <a:off x="2718601" y="1107608"/>
            <a:ext cx="1106640" cy="523220"/>
          </a:xfrm>
          <a:prstGeom prst="rect">
            <a:avLst/>
          </a:prstGeom>
          <a:noFill/>
        </p:spPr>
        <p:txBody>
          <a:bodyPr wrap="square" rtlCol="0">
            <a:spAutoFit/>
          </a:bodyPr>
          <a:lstStyle/>
          <a:p>
            <a:pPr algn="l" rtl="0"/>
            <a:r>
              <a:rPr lang="en-US" sz="2800" dirty="0"/>
              <a:t>PCA</a:t>
            </a:r>
          </a:p>
        </p:txBody>
      </p:sp>
      <p:sp>
        <p:nvSpPr>
          <p:cNvPr id="18" name="TextBox 17">
            <a:extLst>
              <a:ext uri="{FF2B5EF4-FFF2-40B4-BE49-F238E27FC236}">
                <a16:creationId xmlns:a16="http://schemas.microsoft.com/office/drawing/2014/main" xmlns="" id="{3E7B534D-8FAC-48B6-877F-AE6C1535D5AA}"/>
              </a:ext>
            </a:extLst>
          </p:cNvPr>
          <p:cNvSpPr txBox="1"/>
          <p:nvPr/>
        </p:nvSpPr>
        <p:spPr>
          <a:xfrm>
            <a:off x="9382170" y="1107608"/>
            <a:ext cx="692045" cy="523220"/>
          </a:xfrm>
          <a:prstGeom prst="rect">
            <a:avLst/>
          </a:prstGeom>
          <a:noFill/>
        </p:spPr>
        <p:txBody>
          <a:bodyPr wrap="square" rtlCol="0">
            <a:spAutoFit/>
          </a:bodyPr>
          <a:lstStyle/>
          <a:p>
            <a:pPr algn="l" rtl="0"/>
            <a:r>
              <a:rPr lang="en-US" sz="2800" dirty="0"/>
              <a:t>AE</a:t>
            </a:r>
          </a:p>
        </p:txBody>
      </p:sp>
    </p:spTree>
    <p:extLst>
      <p:ext uri="{BB962C8B-B14F-4D97-AF65-F5344CB8AC3E}">
        <p14:creationId xmlns:p14="http://schemas.microsoft.com/office/powerpoint/2010/main" val="1964816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516D05E5-E672-4327-BA55-6C9A2AD73E8B}"/>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70673CE7-CD0E-42B7-86ED-3D796A76183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“DP” </a:t>
            </a:r>
            <a:r>
              <a:rPr lang="en-US" sz="2800" dirty="0" err="1"/>
              <a:t>AutoEncoder</a:t>
            </a:r>
            <a:endParaRPr lang="en-US" sz="2800" dirty="0"/>
          </a:p>
        </p:txBody>
      </p:sp>
      <p:grpSp>
        <p:nvGrpSpPr>
          <p:cNvPr id="100" name="Group 99">
            <a:extLst>
              <a:ext uri="{FF2B5EF4-FFF2-40B4-BE49-F238E27FC236}">
                <a16:creationId xmlns:a16="http://schemas.microsoft.com/office/drawing/2014/main" xmlns="" id="{C9C4CA2F-5AFE-4E92-8C6C-95CCC59B1A29}"/>
              </a:ext>
            </a:extLst>
          </p:cNvPr>
          <p:cNvGrpSpPr/>
          <p:nvPr/>
        </p:nvGrpSpPr>
        <p:grpSpPr>
          <a:xfrm>
            <a:off x="2334756" y="2285222"/>
            <a:ext cx="3714033" cy="3078581"/>
            <a:chOff x="2334756" y="2285222"/>
            <a:chExt cx="3714033" cy="3078581"/>
          </a:xfrm>
        </p:grpSpPr>
        <p:grpSp>
          <p:nvGrpSpPr>
            <p:cNvPr id="101" name="Group 100">
              <a:extLst>
                <a:ext uri="{FF2B5EF4-FFF2-40B4-BE49-F238E27FC236}">
                  <a16:creationId xmlns:a16="http://schemas.microsoft.com/office/drawing/2014/main" xmlns="" id="{B52B0E20-84FC-4664-B405-DFFA3C905ED3}"/>
                </a:ext>
              </a:extLst>
            </p:cNvPr>
            <p:cNvGrpSpPr/>
            <p:nvPr/>
          </p:nvGrpSpPr>
          <p:grpSpPr>
            <a:xfrm>
              <a:off x="2360485" y="2285222"/>
              <a:ext cx="3556017" cy="1143778"/>
              <a:chOff x="2360485" y="2285222"/>
              <a:chExt cx="3556017" cy="1143778"/>
            </a:xfrm>
          </p:grpSpPr>
          <p:cxnSp>
            <p:nvCxnSpPr>
              <p:cNvPr id="115" name="Straight Connector 114">
                <a:extLst>
                  <a:ext uri="{FF2B5EF4-FFF2-40B4-BE49-F238E27FC236}">
                    <a16:creationId xmlns:a16="http://schemas.microsoft.com/office/drawing/2014/main" xmlns=""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xmlns="" id="{4C5BFBFB-2BB9-4A4D-ACD9-7732B7E9925F}"/>
                </a:ext>
              </a:extLst>
            </p:cNvPr>
            <p:cNvGrpSpPr/>
            <p:nvPr/>
          </p:nvGrpSpPr>
          <p:grpSpPr>
            <a:xfrm flipV="1">
              <a:off x="2347785" y="4220025"/>
              <a:ext cx="3556017" cy="1143778"/>
              <a:chOff x="2360485" y="2285222"/>
              <a:chExt cx="3556017" cy="1143778"/>
            </a:xfrm>
          </p:grpSpPr>
          <p:cxnSp>
            <p:nvCxnSpPr>
              <p:cNvPr id="111" name="Straight Connector 110">
                <a:extLst>
                  <a:ext uri="{FF2B5EF4-FFF2-40B4-BE49-F238E27FC236}">
                    <a16:creationId xmlns:a16="http://schemas.microsoft.com/office/drawing/2014/main" xmlns=""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xmlns=""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F431CF7B-626E-4632-855F-1CFA6B60DA7E}"/>
                </a:ext>
              </a:extLst>
            </p:cNvPr>
            <p:cNvCxnSpPr>
              <a:cxnSpLocks/>
              <a:endCxn id="141"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563D84E2-D0DB-4E99-88CB-2794F5A8BFDF}"/>
                </a:ext>
              </a:extLst>
            </p:cNvPr>
            <p:cNvCxnSpPr>
              <a:cxnSpLocks/>
              <a:stCxn id="141"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xmlns="" id="{0296D9BF-617F-4EE8-A955-9A5365EF38C2}"/>
              </a:ext>
            </a:extLst>
          </p:cNvPr>
          <p:cNvGrpSpPr/>
          <p:nvPr/>
        </p:nvGrpSpPr>
        <p:grpSpPr>
          <a:xfrm flipH="1">
            <a:off x="6792543" y="2312220"/>
            <a:ext cx="3714033" cy="3078581"/>
            <a:chOff x="2334756" y="2285222"/>
            <a:chExt cx="3714033" cy="3078581"/>
          </a:xfrm>
        </p:grpSpPr>
        <p:grpSp>
          <p:nvGrpSpPr>
            <p:cNvPr id="120" name="Group 119">
              <a:extLst>
                <a:ext uri="{FF2B5EF4-FFF2-40B4-BE49-F238E27FC236}">
                  <a16:creationId xmlns:a16="http://schemas.microsoft.com/office/drawing/2014/main" xmlns="" id="{DBFA0476-9F9D-4667-B91D-30575F3FBC05}"/>
                </a:ext>
              </a:extLst>
            </p:cNvPr>
            <p:cNvGrpSpPr/>
            <p:nvPr/>
          </p:nvGrpSpPr>
          <p:grpSpPr>
            <a:xfrm>
              <a:off x="2360485" y="2285222"/>
              <a:ext cx="3556017" cy="1143778"/>
              <a:chOff x="2360485" y="2285222"/>
              <a:chExt cx="3556017" cy="1143778"/>
            </a:xfrm>
          </p:grpSpPr>
          <p:cxnSp>
            <p:nvCxnSpPr>
              <p:cNvPr id="134" name="Straight Connector 133">
                <a:extLst>
                  <a:ext uri="{FF2B5EF4-FFF2-40B4-BE49-F238E27FC236}">
                    <a16:creationId xmlns:a16="http://schemas.microsoft.com/office/drawing/2014/main" xmlns=""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xmlns="" id="{324D29B5-F314-4FB8-978A-DF1372F5ED96}"/>
                </a:ext>
              </a:extLst>
            </p:cNvPr>
            <p:cNvGrpSpPr/>
            <p:nvPr/>
          </p:nvGrpSpPr>
          <p:grpSpPr>
            <a:xfrm flipV="1">
              <a:off x="2347785" y="4220025"/>
              <a:ext cx="3556017" cy="1143778"/>
              <a:chOff x="2360485" y="2285222"/>
              <a:chExt cx="3556017" cy="1143778"/>
            </a:xfrm>
          </p:grpSpPr>
          <p:cxnSp>
            <p:nvCxnSpPr>
              <p:cNvPr id="130" name="Straight Connector 129">
                <a:extLst>
                  <a:ext uri="{FF2B5EF4-FFF2-40B4-BE49-F238E27FC236}">
                    <a16:creationId xmlns:a16="http://schemas.microsoft.com/office/drawing/2014/main" xmlns=""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122" name="Straight Connector 121">
              <a:extLst>
                <a:ext uri="{FF2B5EF4-FFF2-40B4-BE49-F238E27FC236}">
                  <a16:creationId xmlns:a16="http://schemas.microsoft.com/office/drawing/2014/main" xmlns=""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xmlns="" id="{DA4B8475-C305-42DD-A713-6118D9C9A010}"/>
                  </a:ext>
                </a:extLst>
              </p:cNvPr>
              <p:cNvSpPr txBox="1"/>
              <p:nvPr/>
            </p:nvSpPr>
            <p:spPr>
              <a:xfrm>
                <a:off x="1588861" y="1194568"/>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oMath>
                  </m:oMathPara>
                </a14:m>
                <a:endParaRPr lang="he-IL" sz="5400" dirty="0"/>
              </a:p>
            </p:txBody>
          </p:sp>
        </mc:Choice>
        <mc:Fallback>
          <p:sp>
            <p:nvSpPr>
              <p:cNvPr id="138" name="TextBox 137">
                <a:extLst>
                  <a:ext uri="{FF2B5EF4-FFF2-40B4-BE49-F238E27FC236}">
                    <a16:creationId xmlns:a16="http://schemas.microsoft.com/office/drawing/2014/main" xmlns:a14="http://schemas.microsoft.com/office/drawing/2010/main" xmlns="" id="{DA4B8475-C305-42DD-A713-6118D9C9A010}"/>
                  </a:ext>
                </a:extLst>
              </p:cNvPr>
              <p:cNvSpPr txBox="1">
                <a:spLocks noRot="1" noChangeAspect="1" noMove="1" noResize="1" noEditPoints="1" noAdjustHandles="1" noChangeArrowheads="1" noChangeShapeType="1" noTextEdit="1"/>
              </p:cNvSpPr>
              <p:nvPr/>
            </p:nvSpPr>
            <p:spPr>
              <a:xfrm>
                <a:off x="1588861" y="1194568"/>
                <a:ext cx="1016383" cy="830997"/>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xmlns="" id="{D6BC330C-F140-42F1-8211-15C088A6FFEF}"/>
                  </a:ext>
                </a:extLst>
              </p:cNvPr>
              <p:cNvSpPr txBox="1"/>
              <p:nvPr/>
            </p:nvSpPr>
            <p:spPr>
              <a:xfrm>
                <a:off x="10269838" y="1210781"/>
                <a:ext cx="1016383" cy="83099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𝑥</m:t>
                          </m:r>
                        </m:e>
                        <m:sub>
                          <m:r>
                            <a:rPr lang="en-US" sz="5400" b="0" i="1" smtClean="0">
                              <a:latin typeface="Cambria Math" panose="02040503050406030204" pitchFamily="18" charset="0"/>
                            </a:rPr>
                            <m:t>𝑖</m:t>
                          </m:r>
                        </m:sub>
                      </m:sSub>
                      <m:r>
                        <a:rPr lang="en-US" sz="5400" b="0" i="1" smtClean="0">
                          <a:latin typeface="Cambria Math" panose="02040503050406030204" pitchFamily="18" charset="0"/>
                        </a:rPr>
                        <m:t>′</m:t>
                      </m:r>
                    </m:oMath>
                  </m:oMathPara>
                </a14:m>
                <a:endParaRPr lang="he-IL" sz="5400" dirty="0"/>
              </a:p>
            </p:txBody>
          </p:sp>
        </mc:Choice>
        <mc:Fallback>
          <p:sp>
            <p:nvSpPr>
              <p:cNvPr id="139" name="TextBox 138">
                <a:extLst>
                  <a:ext uri="{FF2B5EF4-FFF2-40B4-BE49-F238E27FC236}">
                    <a16:creationId xmlns:a16="http://schemas.microsoft.com/office/drawing/2014/main" xmlns:a14="http://schemas.microsoft.com/office/drawing/2010/main" xmlns="" id="{D6BC330C-F140-42F1-8211-15C088A6FFEF}"/>
                  </a:ext>
                </a:extLst>
              </p:cNvPr>
              <p:cNvSpPr txBox="1">
                <a:spLocks noRot="1" noChangeAspect="1" noMove="1" noResize="1" noEditPoints="1" noAdjustHandles="1" noChangeArrowheads="1" noChangeShapeType="1" noTextEdit="1"/>
              </p:cNvSpPr>
              <p:nvPr/>
            </p:nvSpPr>
            <p:spPr>
              <a:xfrm>
                <a:off x="10269838" y="1210781"/>
                <a:ext cx="1016383" cy="830997"/>
              </a:xfrm>
              <a:prstGeom prst="rect">
                <a:avLst/>
              </a:prstGeom>
              <a:blipFill rotWithShape="0">
                <a:blip r:embed="rId4"/>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xmlns="" id="{151C7456-7D4A-435E-9398-5879FD3C3558}"/>
                  </a:ext>
                </a:extLst>
              </p:cNvPr>
              <p:cNvSpPr txBox="1"/>
              <p:nvPr/>
            </p:nvSpPr>
            <p:spPr>
              <a:xfrm>
                <a:off x="5504862" y="2798098"/>
                <a:ext cx="1016383" cy="430887"/>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oMath>
                  </m:oMathPara>
                </a14:m>
                <a:endParaRPr lang="he-IL" sz="2800" dirty="0"/>
              </a:p>
            </p:txBody>
          </p:sp>
        </mc:Choice>
        <mc:Fallback>
          <p:sp>
            <p:nvSpPr>
              <p:cNvPr id="140" name="TextBox 13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5504862" y="2798098"/>
                <a:ext cx="1016383" cy="430887"/>
              </a:xfrm>
              <a:prstGeom prst="rect">
                <a:avLst/>
              </a:prstGeom>
              <a:blipFill rotWithShape="0">
                <a:blip r:embed="rId5"/>
                <a:stretch>
                  <a:fillRect/>
                </a:stretch>
              </a:blipFill>
            </p:spPr>
            <p:txBody>
              <a:bodyPr/>
              <a:lstStyle/>
              <a:p>
                <a:r>
                  <a:rPr lang="he-IL">
                    <a:noFill/>
                  </a:rPr>
                  <a:t> </a:t>
                </a:r>
              </a:p>
            </p:txBody>
          </p:sp>
        </mc:Fallback>
      </mc:AlternateContent>
      <p:sp>
        <p:nvSpPr>
          <p:cNvPr id="141" name="Rectangle 140">
            <a:extLst>
              <a:ext uri="{FF2B5EF4-FFF2-40B4-BE49-F238E27FC236}">
                <a16:creationId xmlns:a16="http://schemas.microsoft.com/office/drawing/2014/main" xmlns="" id="{2280C3C1-DE96-45BE-8C5E-FA2CB5F3D50A}"/>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142" name="Group 141">
            <a:extLst>
              <a:ext uri="{FF2B5EF4-FFF2-40B4-BE49-F238E27FC236}">
                <a16:creationId xmlns:a16="http://schemas.microsoft.com/office/drawing/2014/main" xmlns="" id="{ABAED9B9-5185-49C4-97FE-E0A6D59A53F9}"/>
              </a:ext>
            </a:extLst>
          </p:cNvPr>
          <p:cNvGrpSpPr/>
          <p:nvPr/>
        </p:nvGrpSpPr>
        <p:grpSpPr>
          <a:xfrm>
            <a:off x="1833622" y="2088253"/>
            <a:ext cx="3409452" cy="3519409"/>
            <a:chOff x="1960176" y="1776992"/>
            <a:chExt cx="2447709" cy="4345352"/>
          </a:xfrm>
        </p:grpSpPr>
        <p:sp>
          <p:nvSpPr>
            <p:cNvPr id="143" name="Rectangle 142">
              <a:extLst>
                <a:ext uri="{FF2B5EF4-FFF2-40B4-BE49-F238E27FC236}">
                  <a16:creationId xmlns:a16="http://schemas.microsoft.com/office/drawing/2014/main" xmlns=""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4" name="Rectangle 143">
              <a:extLst>
                <a:ext uri="{FF2B5EF4-FFF2-40B4-BE49-F238E27FC236}">
                  <a16:creationId xmlns:a16="http://schemas.microsoft.com/office/drawing/2014/main" xmlns=""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5" name="Rectangle 144">
              <a:extLst>
                <a:ext uri="{FF2B5EF4-FFF2-40B4-BE49-F238E27FC236}">
                  <a16:creationId xmlns:a16="http://schemas.microsoft.com/office/drawing/2014/main" xmlns=""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6" name="Rectangle 145">
              <a:extLst>
                <a:ext uri="{FF2B5EF4-FFF2-40B4-BE49-F238E27FC236}">
                  <a16:creationId xmlns:a16="http://schemas.microsoft.com/office/drawing/2014/main" xmlns=""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147" name="Group 146">
            <a:extLst>
              <a:ext uri="{FF2B5EF4-FFF2-40B4-BE49-F238E27FC236}">
                <a16:creationId xmlns:a16="http://schemas.microsoft.com/office/drawing/2014/main" xmlns="" id="{8570E6B1-B57D-4C3E-A4C3-16B7827D4A46}"/>
              </a:ext>
            </a:extLst>
          </p:cNvPr>
          <p:cNvGrpSpPr/>
          <p:nvPr/>
        </p:nvGrpSpPr>
        <p:grpSpPr>
          <a:xfrm flipH="1">
            <a:off x="7595694" y="2104399"/>
            <a:ext cx="3409452" cy="3519409"/>
            <a:chOff x="1960176" y="1776992"/>
            <a:chExt cx="2447709" cy="4345352"/>
          </a:xfrm>
        </p:grpSpPr>
        <p:sp>
          <p:nvSpPr>
            <p:cNvPr id="148" name="Rectangle 147">
              <a:extLst>
                <a:ext uri="{FF2B5EF4-FFF2-40B4-BE49-F238E27FC236}">
                  <a16:creationId xmlns:a16="http://schemas.microsoft.com/office/drawing/2014/main" xmlns=""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49" name="Rectangle 148">
              <a:extLst>
                <a:ext uri="{FF2B5EF4-FFF2-40B4-BE49-F238E27FC236}">
                  <a16:creationId xmlns:a16="http://schemas.microsoft.com/office/drawing/2014/main" xmlns=""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0" name="Rectangle 149">
              <a:extLst>
                <a:ext uri="{FF2B5EF4-FFF2-40B4-BE49-F238E27FC236}">
                  <a16:creationId xmlns:a16="http://schemas.microsoft.com/office/drawing/2014/main" xmlns=""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151" name="Rectangle 150">
              <a:extLst>
                <a:ext uri="{FF2B5EF4-FFF2-40B4-BE49-F238E27FC236}">
                  <a16:creationId xmlns:a16="http://schemas.microsoft.com/office/drawing/2014/main" xmlns=""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152" name="Trapezoid 151">
            <a:extLst>
              <a:ext uri="{FF2B5EF4-FFF2-40B4-BE49-F238E27FC236}">
                <a16:creationId xmlns:a16="http://schemas.microsoft.com/office/drawing/2014/main" xmlns="" id="{166DF35E-AE22-4BBB-9B42-B076FEA30457}"/>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xmlns="" id="{78BF4F58-E09F-4315-A167-010A1B9EBACE}"/>
              </a:ext>
            </a:extLst>
          </p:cNvPr>
          <p:cNvSpPr txBox="1"/>
          <p:nvPr/>
        </p:nvSpPr>
        <p:spPr>
          <a:xfrm>
            <a:off x="3772769" y="3248203"/>
            <a:ext cx="665203" cy="1323439"/>
          </a:xfrm>
          <a:prstGeom prst="rect">
            <a:avLst/>
          </a:prstGeom>
          <a:noFill/>
        </p:spPr>
        <p:txBody>
          <a:bodyPr wrap="square" rtlCol="1">
            <a:spAutoFit/>
          </a:bodyPr>
          <a:lstStyle/>
          <a:p>
            <a:r>
              <a:rPr lang="en-US" sz="8000" b="1" dirty="0"/>
              <a:t>E</a:t>
            </a:r>
            <a:endParaRPr lang="he-IL" sz="8000" b="1" dirty="0"/>
          </a:p>
        </p:txBody>
      </p:sp>
      <p:sp>
        <p:nvSpPr>
          <p:cNvPr id="154" name="Trapezoid 153">
            <a:extLst>
              <a:ext uri="{FF2B5EF4-FFF2-40B4-BE49-F238E27FC236}">
                <a16:creationId xmlns:a16="http://schemas.microsoft.com/office/drawing/2014/main" xmlns="" id="{1F596F07-8592-4897-BB52-C8DF6608770C}"/>
              </a:ext>
            </a:extLst>
          </p:cNvPr>
          <p:cNvSpPr/>
          <p:nvPr/>
        </p:nvSpPr>
        <p:spPr>
          <a:xfrm rot="16200000" flipH="1">
            <a:off x="6902620"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xmlns="" id="{22223DF0-1F94-4240-88FB-82BD87E653C8}"/>
              </a:ext>
            </a:extLst>
          </p:cNvPr>
          <p:cNvSpPr txBox="1"/>
          <p:nvPr/>
        </p:nvSpPr>
        <p:spPr>
          <a:xfrm flipH="1">
            <a:off x="8480939" y="3236432"/>
            <a:ext cx="665203" cy="1323439"/>
          </a:xfrm>
          <a:prstGeom prst="rect">
            <a:avLst/>
          </a:prstGeom>
          <a:noFill/>
        </p:spPr>
        <p:txBody>
          <a:bodyPr wrap="square" rtlCol="1">
            <a:spAutoFit/>
          </a:bodyPr>
          <a:lstStyle/>
          <a:p>
            <a:r>
              <a:rPr lang="en-US" sz="8000" b="1" dirty="0"/>
              <a:t>D</a:t>
            </a:r>
            <a:endParaRPr lang="he-IL" sz="8000" b="1" dirty="0"/>
          </a:p>
        </p:txBody>
      </p:sp>
      <p:sp>
        <p:nvSpPr>
          <p:cNvPr id="157" name="Rectangle 156">
            <a:extLst>
              <a:ext uri="{FF2B5EF4-FFF2-40B4-BE49-F238E27FC236}">
                <a16:creationId xmlns:a16="http://schemas.microsoft.com/office/drawing/2014/main" xmlns="" id="{C7C11AAA-35D0-4052-B989-5F691A835B41}"/>
              </a:ext>
            </a:extLst>
          </p:cNvPr>
          <p:cNvSpPr/>
          <p:nvPr/>
        </p:nvSpPr>
        <p:spPr>
          <a:xfrm>
            <a:off x="6647950" y="3399806"/>
            <a:ext cx="232491" cy="916384"/>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rtl="0"/>
            <a:endParaRPr lang="he-IL"/>
          </a:p>
        </p:txBody>
      </p:sp>
      <p:cxnSp>
        <p:nvCxnSpPr>
          <p:cNvPr id="158" name="Straight Arrow Connector 157">
            <a:extLst>
              <a:ext uri="{FF2B5EF4-FFF2-40B4-BE49-F238E27FC236}">
                <a16:creationId xmlns:a16="http://schemas.microsoft.com/office/drawing/2014/main" xmlns="" id="{40AD9142-B900-4CC4-AAEA-4C19782731A5}"/>
              </a:ext>
            </a:extLst>
          </p:cNvPr>
          <p:cNvCxnSpPr>
            <a:cxnSpLocks/>
          </p:cNvCxnSpPr>
          <p:nvPr/>
        </p:nvCxnSpPr>
        <p:spPr>
          <a:xfrm>
            <a:off x="6239852" y="346824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xmlns="" id="{51064B5A-C890-442C-A509-36FED402856C}"/>
              </a:ext>
            </a:extLst>
          </p:cNvPr>
          <p:cNvCxnSpPr>
            <a:cxnSpLocks/>
          </p:cNvCxnSpPr>
          <p:nvPr/>
        </p:nvCxnSpPr>
        <p:spPr>
          <a:xfrm>
            <a:off x="6239852" y="35749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9A0E40FC-C9C8-48CC-8952-3CDF2E99C440}"/>
              </a:ext>
            </a:extLst>
          </p:cNvPr>
          <p:cNvCxnSpPr>
            <a:cxnSpLocks/>
          </p:cNvCxnSpPr>
          <p:nvPr/>
        </p:nvCxnSpPr>
        <p:spPr>
          <a:xfrm>
            <a:off x="6239852" y="36892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xmlns="" id="{828383D8-B7E3-4EC2-ACEC-F3A264BB30F5}"/>
              </a:ext>
            </a:extLst>
          </p:cNvPr>
          <p:cNvCxnSpPr>
            <a:cxnSpLocks/>
          </p:cNvCxnSpPr>
          <p:nvPr/>
        </p:nvCxnSpPr>
        <p:spPr>
          <a:xfrm>
            <a:off x="6239852" y="379590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xmlns="" id="{ADEFD50C-7131-4F5E-8199-208A88F89498}"/>
              </a:ext>
            </a:extLst>
          </p:cNvPr>
          <p:cNvCxnSpPr>
            <a:cxnSpLocks/>
          </p:cNvCxnSpPr>
          <p:nvPr/>
        </p:nvCxnSpPr>
        <p:spPr>
          <a:xfrm>
            <a:off x="6239852" y="390639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xmlns="" id="{D3E1A74D-2801-4812-946E-DBC96CFCD7B8}"/>
              </a:ext>
            </a:extLst>
          </p:cNvPr>
          <p:cNvCxnSpPr>
            <a:cxnSpLocks/>
          </p:cNvCxnSpPr>
          <p:nvPr/>
        </p:nvCxnSpPr>
        <p:spPr>
          <a:xfrm>
            <a:off x="6239852" y="40130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xmlns="" id="{5FD59A84-10AD-48A9-BC7A-F67ED0E832E4}"/>
              </a:ext>
            </a:extLst>
          </p:cNvPr>
          <p:cNvCxnSpPr>
            <a:cxnSpLocks/>
          </p:cNvCxnSpPr>
          <p:nvPr/>
        </p:nvCxnSpPr>
        <p:spPr>
          <a:xfrm>
            <a:off x="6239852" y="41273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xmlns="" id="{F5FE256F-5332-4550-8A25-3F39F0F1A4D6}"/>
              </a:ext>
            </a:extLst>
          </p:cNvPr>
          <p:cNvCxnSpPr>
            <a:cxnSpLocks/>
          </p:cNvCxnSpPr>
          <p:nvPr/>
        </p:nvCxnSpPr>
        <p:spPr>
          <a:xfrm>
            <a:off x="6239852" y="423405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xmlns="" id="{151C7456-7D4A-435E-9398-5879FD3C3558}"/>
                  </a:ext>
                </a:extLst>
              </p:cNvPr>
              <p:cNvSpPr txBox="1"/>
              <p:nvPr/>
            </p:nvSpPr>
            <p:spPr>
              <a:xfrm>
                <a:off x="6451200" y="2797500"/>
                <a:ext cx="1016383" cy="430887"/>
              </a:xfrm>
              <a:prstGeom prst="rect">
                <a:avLst/>
              </a:prstGeom>
              <a:noFill/>
            </p:spPr>
            <p:txBody>
              <a:bodyPr wrap="square" lIns="0" tIns="0" rIns="0" bIns="0" rtlCol="1">
                <a:spAutoFit/>
              </a:bodyPr>
              <a:lstStyle/>
              <a:p>
                <a:pPr algn="l" rtl="0"/>
                <a14:m>
                  <m:oMath xmlns:m="http://schemas.openxmlformats.org/officeDocument/2006/math">
                    <m:r>
                      <a:rPr lang="en-US" sz="2800" i="1" smtClean="0">
                        <a:latin typeface="Cambria Math" panose="02040503050406030204" pitchFamily="18" charset="0"/>
                        <a:ea typeface="Cambria Math" panose="02040503050406030204" pitchFamily="18" charset="0"/>
                      </a:rPr>
                      <m:t>ℳ</m:t>
                    </m:r>
                    <m:r>
                      <a:rPr lang="en-US" sz="2800" b="0" i="1" smtClean="0">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oMath>
                </a14:m>
                <a:r>
                  <a:rPr lang="en-US" sz="2800" dirty="0" smtClean="0"/>
                  <a:t>)</a:t>
                </a:r>
                <a:endParaRPr lang="he-IL" sz="2800" dirty="0"/>
              </a:p>
            </p:txBody>
          </p:sp>
        </mc:Choice>
        <mc:Fallback>
          <p:sp>
            <p:nvSpPr>
              <p:cNvPr id="70" name="TextBox 69">
                <a:extLst>
                  <a:ext uri="{FF2B5EF4-FFF2-40B4-BE49-F238E27FC236}">
                    <a16:creationId xmlns:a16="http://schemas.microsoft.com/office/drawing/2014/main" xmlns:a14="http://schemas.microsoft.com/office/drawing/2010/main" xmlns="" id="{151C7456-7D4A-435E-9398-5879FD3C3558}"/>
                  </a:ext>
                </a:extLst>
              </p:cNvPr>
              <p:cNvSpPr txBox="1">
                <a:spLocks noRot="1" noChangeAspect="1" noMove="1" noResize="1" noEditPoints="1" noAdjustHandles="1" noChangeArrowheads="1" noChangeShapeType="1" noTextEdit="1"/>
              </p:cNvSpPr>
              <p:nvPr/>
            </p:nvSpPr>
            <p:spPr>
              <a:xfrm>
                <a:off x="6451200" y="2797500"/>
                <a:ext cx="1016383" cy="430887"/>
              </a:xfrm>
              <a:prstGeom prst="rect">
                <a:avLst/>
              </a:prstGeom>
              <a:blipFill rotWithShape="0">
                <a:blip r:embed="rId6"/>
                <a:stretch>
                  <a:fillRect t="-23944" r="-13772" b="-49296"/>
                </a:stretch>
              </a:blipFill>
            </p:spPr>
            <p:txBody>
              <a:bodyPr/>
              <a:lstStyle/>
              <a:p>
                <a:r>
                  <a:rPr lang="he-IL">
                    <a:noFill/>
                  </a:rPr>
                  <a:t> </a:t>
                </a:r>
              </a:p>
            </p:txBody>
          </p:sp>
        </mc:Fallback>
      </mc:AlternateContent>
    </p:spTree>
    <p:extLst>
      <p:ext uri="{BB962C8B-B14F-4D97-AF65-F5344CB8AC3E}">
        <p14:creationId xmlns:p14="http://schemas.microsoft.com/office/powerpoint/2010/main" val="2946688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posing for the camera&#10;&#10;Description automatically generated">
            <a:extLst>
              <a:ext uri="{FF2B5EF4-FFF2-40B4-BE49-F238E27FC236}">
                <a16:creationId xmlns:a16="http://schemas.microsoft.com/office/drawing/2014/main" xmlns="" id="{03EBAA52-8D57-4178-813D-18CF7A301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0925" y="1238628"/>
            <a:ext cx="7350149" cy="4380744"/>
          </a:xfrm>
        </p:spPr>
      </p:pic>
      <p:sp>
        <p:nvSpPr>
          <p:cNvPr id="6" name="Rectangle 5">
            <a:extLst>
              <a:ext uri="{FF2B5EF4-FFF2-40B4-BE49-F238E27FC236}">
                <a16:creationId xmlns:a16="http://schemas.microsoft.com/office/drawing/2014/main" xmlns="" id="{F43D128D-B0A3-432E-960A-ADEFF3BD51E5}"/>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5A9EA52-3AA5-4EF4-8DB1-A2525CE0EAF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 PCA example</a:t>
            </a:r>
          </a:p>
        </p:txBody>
      </p:sp>
    </p:spTree>
    <p:extLst>
      <p:ext uri="{BB962C8B-B14F-4D97-AF65-F5344CB8AC3E}">
        <p14:creationId xmlns:p14="http://schemas.microsoft.com/office/powerpoint/2010/main" val="1826155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3860" y="3787941"/>
                <a:ext cx="10144870" cy="2400824"/>
              </a:xfrm>
            </p:spPr>
            <p:txBody>
              <a:bodyPr/>
              <a:lstStyle/>
              <a:p>
                <a:pPr marL="0" indent="0" algn="l" rtl="0">
                  <a:buNone/>
                </a:pPr>
                <a:r>
                  <a:rPr lang="en-US" dirty="0" smtClean="0"/>
                  <a:t>We want:</a:t>
                </a:r>
              </a:p>
              <a:p>
                <a:pPr marL="0" indent="0" algn="ctr" rtl="0">
                  <a:buNone/>
                </a:pPr>
                <a:endParaRPr lang="en-US" dirty="0" smtClean="0"/>
              </a:p>
              <a:p>
                <a:pPr marL="0" indent="0" algn="ctr" rtl="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𝑒𝑟𝑒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𝑞</m:t>
                          </m:r>
                        </m:e>
                        <m:sub>
                          <m:r>
                            <a:rPr lang="en-US" b="0" i="1" smtClean="0">
                              <a:latin typeface="Cambria Math" panose="02040503050406030204" pitchFamily="18" charset="0"/>
                            </a:rPr>
                            <m:t>𝑖𝑑</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smtClean="0"/>
              </a:p>
              <a:p>
                <a:pPr marL="0" indent="0" algn="ctr" rtl="0">
                  <a:buNone/>
                </a:pPr>
                <a:endParaRPr lang="en-US" dirty="0"/>
              </a:p>
              <a:p>
                <a:pPr marL="0" indent="0" algn="ctr" rtl="0">
                  <a:buNone/>
                </a:pP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m:rPr>
                        <m:lit/>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m:t>
                    </m:r>
                  </m:oMath>
                </a14:m>
                <a:r>
                  <a:rPr lang="en-US" dirty="0" smtClean="0"/>
                  <a:t>  </a:t>
                </a:r>
              </a:p>
              <a:p>
                <a:pPr algn="ctr" rtl="0"/>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3860" y="3787941"/>
                <a:ext cx="10144870" cy="2400824"/>
              </a:xfrm>
              <a:blipFill rotWithShape="0">
                <a:blip r:embed="rId3"/>
                <a:stretch>
                  <a:fillRect l="-1202" t="-4061"/>
                </a:stretch>
              </a:blipFill>
            </p:spPr>
            <p:txBody>
              <a:bodyPr/>
              <a:lstStyle/>
              <a:p>
                <a:r>
                  <a:rPr lang="he-IL">
                    <a:noFill/>
                  </a:rPr>
                  <a:t> </a:t>
                </a:r>
              </a:p>
            </p:txBody>
          </p:sp>
        </mc:Fallback>
      </mc:AlternateContent>
      <p:sp>
        <p:nvSpPr>
          <p:cNvPr id="5" name="Rectangle 4">
            <a:extLst>
              <a:ext uri="{FF2B5EF4-FFF2-40B4-BE49-F238E27FC236}">
                <a16:creationId xmlns:a16="http://schemas.microsoft.com/office/drawing/2014/main" xmlns=""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smtClean="0"/>
              <a:t>Project Outline</a:t>
            </a:r>
            <a:endParaRPr lang="en-US" sz="2800" dirty="0"/>
          </a:p>
        </p:txBody>
      </p:sp>
      <p:grpSp>
        <p:nvGrpSpPr>
          <p:cNvPr id="7" name="Group 6"/>
          <p:cNvGrpSpPr/>
          <p:nvPr/>
        </p:nvGrpSpPr>
        <p:grpSpPr>
          <a:xfrm>
            <a:off x="739791" y="1393588"/>
            <a:ext cx="10712418" cy="1898659"/>
            <a:chOff x="1272185" y="1579119"/>
            <a:chExt cx="10712418" cy="1898659"/>
          </a:xfrm>
        </p:grpSpPr>
        <p:pic>
          <p:nvPicPr>
            <p:cNvPr id="14" name="Picture 2">
              <a:extLst>
                <a:ext uri="{FF2B5EF4-FFF2-40B4-BE49-F238E27FC236}">
                  <a16:creationId xmlns:a16="http://schemas.microsoft.com/office/drawing/2014/main" xmlns="" id="{4C4352F9-77CA-4899-B4CC-72618AF8A63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r="30130" b="-236"/>
            <a:stretch/>
          </p:blipFill>
          <p:spPr bwMode="auto">
            <a:xfrm>
              <a:off x="2067263" y="1634446"/>
              <a:ext cx="1845473" cy="16546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061494D5-B506-427E-BF43-353D432B85C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9398995" y="1655189"/>
              <a:ext cx="1776696" cy="159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272185" y="1579119"/>
              <a:ext cx="10712418" cy="1898659"/>
              <a:chOff x="-3646727" y="2086798"/>
              <a:chExt cx="19956157" cy="3537010"/>
            </a:xfrm>
          </p:grpSpPr>
          <p:grpSp>
            <p:nvGrpSpPr>
              <p:cNvPr id="16" name="Group 15">
                <a:extLst>
                  <a:ext uri="{FF2B5EF4-FFF2-40B4-BE49-F238E27FC236}">
                    <a16:creationId xmlns:a16="http://schemas.microsoft.com/office/drawing/2014/main" xmlns="" id="{C9C4CA2F-5AFE-4E92-8C6C-95CCC59B1A29}"/>
                  </a:ext>
                </a:extLst>
              </p:cNvPr>
              <p:cNvGrpSpPr/>
              <p:nvPr/>
            </p:nvGrpSpPr>
            <p:grpSpPr>
              <a:xfrm>
                <a:off x="2334756" y="2285222"/>
                <a:ext cx="3714033" cy="3078581"/>
                <a:chOff x="2334756" y="2285222"/>
                <a:chExt cx="3714033" cy="3078581"/>
              </a:xfrm>
            </p:grpSpPr>
            <p:grpSp>
              <p:nvGrpSpPr>
                <p:cNvPr id="19" name="Group 18">
                  <a:extLst>
                    <a:ext uri="{FF2B5EF4-FFF2-40B4-BE49-F238E27FC236}">
                      <a16:creationId xmlns:a16="http://schemas.microsoft.com/office/drawing/2014/main" xmlns="" id="{B52B0E20-84FC-4664-B405-DFFA3C905ED3}"/>
                    </a:ext>
                  </a:extLst>
                </p:cNvPr>
                <p:cNvGrpSpPr/>
                <p:nvPr/>
              </p:nvGrpSpPr>
              <p:grpSpPr>
                <a:xfrm>
                  <a:off x="2360485" y="2285222"/>
                  <a:ext cx="3556017" cy="1143778"/>
                  <a:chOff x="2360485" y="2285222"/>
                  <a:chExt cx="3556017" cy="1143778"/>
                </a:xfrm>
              </p:grpSpPr>
              <p:cxnSp>
                <p:nvCxnSpPr>
                  <p:cNvPr id="34" name="Straight Connector 33">
                    <a:extLst>
                      <a:ext uri="{FF2B5EF4-FFF2-40B4-BE49-F238E27FC236}">
                        <a16:creationId xmlns:a16="http://schemas.microsoft.com/office/drawing/2014/main" xmlns="" id="{3B4A2547-5586-4625-BD8C-321D0865A276}"/>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650531F3-6555-4176-BEF1-2D313B9301A5}"/>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126F4A3D-D55A-408C-B479-356DB146270B}"/>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3C1CD31B-C69D-481E-8026-B2D5F1A24359}"/>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xmlns="" id="{4C5BFBFB-2BB9-4A4D-ACD9-7732B7E9925F}"/>
                    </a:ext>
                  </a:extLst>
                </p:cNvPr>
                <p:cNvGrpSpPr/>
                <p:nvPr/>
              </p:nvGrpSpPr>
              <p:grpSpPr>
                <a:xfrm flipV="1">
                  <a:off x="2347785" y="4220025"/>
                  <a:ext cx="3556017" cy="1143778"/>
                  <a:chOff x="2360485" y="2285222"/>
                  <a:chExt cx="3556017" cy="1143778"/>
                </a:xfrm>
              </p:grpSpPr>
              <p:cxnSp>
                <p:nvCxnSpPr>
                  <p:cNvPr id="30" name="Straight Connector 29">
                    <a:extLst>
                      <a:ext uri="{FF2B5EF4-FFF2-40B4-BE49-F238E27FC236}">
                        <a16:creationId xmlns:a16="http://schemas.microsoft.com/office/drawing/2014/main" xmlns="" id="{E6EEF4A5-5077-4172-9D68-FD7027B5CC95}"/>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1D55B120-2BDB-44D4-85F9-F0E71E3F556D}"/>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DCDA49DA-CA09-49C1-A626-1CD755485138}"/>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96E25404-6251-4A97-8F7D-2CCB679CC733}"/>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xmlns="" id="{97FB0BCC-A7B2-44BB-99FD-FCDA26FB00CE}"/>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A8FAB5D-2D14-4EF3-96B5-217F506507C6}"/>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514D23FC-47C8-4B54-8C31-075ED859086A}"/>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251BC230-C791-4C74-8BE3-6EC1F3FB976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EC2DF785-6347-4DE3-A765-83F00031274B}"/>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823642FB-4757-4B12-A993-90BF508D8027}"/>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431CF7B-626E-4632-855F-1CFA6B60DA7E}"/>
                    </a:ext>
                  </a:extLst>
                </p:cNvPr>
                <p:cNvCxnSpPr>
                  <a:cxnSpLocks/>
                  <a:endCxn id="60" idx="2"/>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563D84E2-D0DB-4E99-88CB-2794F5A8BFDF}"/>
                    </a:ext>
                  </a:extLst>
                </p:cNvPr>
                <p:cNvCxnSpPr>
                  <a:cxnSpLocks/>
                  <a:stCxn id="60" idx="0"/>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xmlns="" id="{0296D9BF-617F-4EE8-A955-9A5365EF38C2}"/>
                  </a:ext>
                </a:extLst>
              </p:cNvPr>
              <p:cNvGrpSpPr/>
              <p:nvPr/>
            </p:nvGrpSpPr>
            <p:grpSpPr>
              <a:xfrm flipH="1">
                <a:off x="6792543" y="2312220"/>
                <a:ext cx="3714033" cy="3078581"/>
                <a:chOff x="2334756" y="2285222"/>
                <a:chExt cx="3714033" cy="3078581"/>
              </a:xfrm>
            </p:grpSpPr>
            <p:grpSp>
              <p:nvGrpSpPr>
                <p:cNvPr id="39" name="Group 38">
                  <a:extLst>
                    <a:ext uri="{FF2B5EF4-FFF2-40B4-BE49-F238E27FC236}">
                      <a16:creationId xmlns:a16="http://schemas.microsoft.com/office/drawing/2014/main" xmlns="" id="{DBFA0476-9F9D-4667-B91D-30575F3FBC05}"/>
                    </a:ext>
                  </a:extLst>
                </p:cNvPr>
                <p:cNvGrpSpPr/>
                <p:nvPr/>
              </p:nvGrpSpPr>
              <p:grpSpPr>
                <a:xfrm>
                  <a:off x="2360485" y="2285222"/>
                  <a:ext cx="3556017" cy="1143778"/>
                  <a:chOff x="2360485" y="2285222"/>
                  <a:chExt cx="3556017" cy="1143778"/>
                </a:xfrm>
              </p:grpSpPr>
              <p:cxnSp>
                <p:nvCxnSpPr>
                  <p:cNvPr id="53" name="Straight Connector 52">
                    <a:extLst>
                      <a:ext uri="{FF2B5EF4-FFF2-40B4-BE49-F238E27FC236}">
                        <a16:creationId xmlns:a16="http://schemas.microsoft.com/office/drawing/2014/main" xmlns="" id="{0EE4DE83-7B3E-453E-B273-4E721B3B8668}"/>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E88EFEF2-FD81-4700-A03A-5F13D4CD003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01B7BA95-9EEB-422C-9F85-99191CF38A07}"/>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3621D018-BFF5-4FFC-A045-4234220F48D6}"/>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xmlns="" id="{324D29B5-F314-4FB8-978A-DF1372F5ED96}"/>
                    </a:ext>
                  </a:extLst>
                </p:cNvPr>
                <p:cNvGrpSpPr/>
                <p:nvPr/>
              </p:nvGrpSpPr>
              <p:grpSpPr>
                <a:xfrm flipV="1">
                  <a:off x="2347785" y="4220025"/>
                  <a:ext cx="3556017" cy="1143778"/>
                  <a:chOff x="2360485" y="2285222"/>
                  <a:chExt cx="3556017" cy="1143778"/>
                </a:xfrm>
              </p:grpSpPr>
              <p:cxnSp>
                <p:nvCxnSpPr>
                  <p:cNvPr id="49" name="Straight Connector 48">
                    <a:extLst>
                      <a:ext uri="{FF2B5EF4-FFF2-40B4-BE49-F238E27FC236}">
                        <a16:creationId xmlns:a16="http://schemas.microsoft.com/office/drawing/2014/main" xmlns="" id="{8B923A51-9C07-4D24-98D6-285FEC3C177B}"/>
                      </a:ext>
                    </a:extLst>
                  </p:cNvPr>
                  <p:cNvCxnSpPr/>
                  <p:nvPr/>
                </p:nvCxnSpPr>
                <p:spPr>
                  <a:xfrm>
                    <a:off x="2360485" y="2285222"/>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A59776E9-E228-48EB-A5D0-88763D5E1000}"/>
                      </a:ext>
                    </a:extLst>
                  </p:cNvPr>
                  <p:cNvCxnSpPr/>
                  <p:nvPr/>
                </p:nvCxnSpPr>
                <p:spPr>
                  <a:xfrm>
                    <a:off x="3321216" y="2631111"/>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04EF5116-9599-4DE2-9EC7-4BC1F2189244}"/>
                      </a:ext>
                    </a:extLst>
                  </p:cNvPr>
                  <p:cNvCxnSpPr/>
                  <p:nvPr/>
                </p:nvCxnSpPr>
                <p:spPr>
                  <a:xfrm>
                    <a:off x="4268208" y="2997869"/>
                    <a:ext cx="598960" cy="231116"/>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B9FE76F1-75F1-40BF-B34A-97D80B863BF1}"/>
                      </a:ext>
                    </a:extLst>
                  </p:cNvPr>
                  <p:cNvCxnSpPr>
                    <a:cxnSpLocks/>
                  </p:cNvCxnSpPr>
                  <p:nvPr/>
                </p:nvCxnSpPr>
                <p:spPr>
                  <a:xfrm>
                    <a:off x="5149104" y="3228985"/>
                    <a:ext cx="767398" cy="200015"/>
                  </a:xfrm>
                  <a:prstGeom prst="line">
                    <a:avLst/>
                  </a:prstGeom>
                  <a:ln w="28575">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xmlns="" id="{C2ACAE95-B2CE-471B-9D5B-4235C0108833}"/>
                    </a:ext>
                  </a:extLst>
                </p:cNvPr>
                <p:cNvCxnSpPr/>
                <p:nvPr/>
              </p:nvCxnSpPr>
              <p:spPr>
                <a:xfrm>
                  <a:off x="2406650" y="2285222"/>
                  <a:ext cx="552795" cy="284746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6B31BAB4-00BC-4E4E-89C9-BA9E600473A9}"/>
                    </a:ext>
                  </a:extLst>
                </p:cNvPr>
                <p:cNvCxnSpPr>
                  <a:cxnSpLocks/>
                </p:cNvCxnSpPr>
                <p:nvPr/>
              </p:nvCxnSpPr>
              <p:spPr>
                <a:xfrm flipH="1">
                  <a:off x="2334756" y="2516338"/>
                  <a:ext cx="685005" cy="2836277"/>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80CEF41-BB4C-4932-9781-C78BF9D50BBC}"/>
                    </a:ext>
                  </a:extLst>
                </p:cNvPr>
                <p:cNvCxnSpPr>
                  <a:cxnSpLocks/>
                </p:cNvCxnSpPr>
                <p:nvPr/>
              </p:nvCxnSpPr>
              <p:spPr>
                <a:xfrm>
                  <a:off x="3343983" y="2770785"/>
                  <a:ext cx="666631" cy="2041515"/>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F9AFCAF7-E60F-4608-A489-6FF67E1DE24E}"/>
                    </a:ext>
                  </a:extLst>
                </p:cNvPr>
                <p:cNvCxnSpPr>
                  <a:cxnSpLocks/>
                </p:cNvCxnSpPr>
                <p:nvPr/>
              </p:nvCxnSpPr>
              <p:spPr>
                <a:xfrm flipH="1">
                  <a:off x="3340495" y="3001901"/>
                  <a:ext cx="616600" cy="201601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ADA6A20C-11BC-465E-B999-28A5512AAB11}"/>
                    </a:ext>
                  </a:extLst>
                </p:cNvPr>
                <p:cNvCxnSpPr>
                  <a:cxnSpLocks/>
                </p:cNvCxnSpPr>
                <p:nvPr/>
              </p:nvCxnSpPr>
              <p:spPr>
                <a:xfrm>
                  <a:off x="4284934" y="2997869"/>
                  <a:ext cx="610158"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56D5D5C-E19A-4B76-8ED5-DC7811DD08D3}"/>
                    </a:ext>
                  </a:extLst>
                </p:cNvPr>
                <p:cNvCxnSpPr>
                  <a:cxnSpLocks/>
                </p:cNvCxnSpPr>
                <p:nvPr/>
              </p:nvCxnSpPr>
              <p:spPr>
                <a:xfrm flipH="1">
                  <a:off x="4284934" y="3228985"/>
                  <a:ext cx="613112" cy="1422171"/>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062E896F-B083-4038-944C-EB233F38B2D0}"/>
                    </a:ext>
                  </a:extLst>
                </p:cNvPr>
                <p:cNvCxnSpPr>
                  <a:cxnSpLocks/>
                </p:cNvCxnSpPr>
                <p:nvPr/>
              </p:nvCxnSpPr>
              <p:spPr>
                <a:xfrm>
                  <a:off x="5218843" y="3364627"/>
                  <a:ext cx="829946" cy="951563"/>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6B764AFC-30DB-4352-9FC4-089AF90AE6CC}"/>
                    </a:ext>
                  </a:extLst>
                </p:cNvPr>
                <p:cNvCxnSpPr>
                  <a:cxnSpLocks/>
                </p:cNvCxnSpPr>
                <p:nvPr/>
              </p:nvCxnSpPr>
              <p:spPr>
                <a:xfrm flipH="1">
                  <a:off x="5149104" y="3399806"/>
                  <a:ext cx="899685" cy="1020234"/>
                </a:xfrm>
                <a:prstGeom prst="line">
                  <a:avLst/>
                </a:prstGeom>
                <a:ln w="19050">
                  <a:solidFill>
                    <a:srgbClr val="9B3175"/>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xmlns="" id="{DA4B8475-C305-42DD-A713-6118D9C9A010}"/>
                      </a:ext>
                    </a:extLst>
                  </p:cNvPr>
                  <p:cNvSpPr txBox="1"/>
                  <p:nvPr/>
                </p:nvSpPr>
                <p:spPr>
                  <a:xfrm>
                    <a:off x="-3646727" y="2970891"/>
                    <a:ext cx="1016383" cy="83099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oMath>
                      </m:oMathPara>
                    </a14:m>
                    <a:endParaRPr lang="he-IL" sz="5400" dirty="0"/>
                  </a:p>
                </p:txBody>
              </p:sp>
            </mc:Choice>
            <mc:Fallback>
              <p:sp>
                <p:nvSpPr>
                  <p:cNvPr id="57" name="TextBox 56">
                    <a:extLst>
                      <a:ext uri="{FF2B5EF4-FFF2-40B4-BE49-F238E27FC236}">
                        <a16:creationId xmlns:a16="http://schemas.microsoft.com/office/drawing/2014/main" xmlns:a14="http://schemas.microsoft.com/office/drawing/2010/main" xmlns="" id="{DA4B8475-C305-42DD-A713-6118D9C9A010}"/>
                      </a:ext>
                    </a:extLst>
                  </p:cNvPr>
                  <p:cNvSpPr txBox="1">
                    <a:spLocks noRot="1" noChangeAspect="1" noMove="1" noResize="1" noEditPoints="1" noAdjustHandles="1" noChangeArrowheads="1" noChangeShapeType="1" noTextEdit="1"/>
                  </p:cNvSpPr>
                  <p:nvPr/>
                </p:nvSpPr>
                <p:spPr>
                  <a:xfrm>
                    <a:off x="-3646727" y="2970891"/>
                    <a:ext cx="1016383" cy="830996"/>
                  </a:xfrm>
                  <a:prstGeom prst="rect">
                    <a:avLst/>
                  </a:prstGeom>
                  <a:blipFill rotWithShape="0">
                    <a:blip r:embed="rId7"/>
                    <a:stretch>
                      <a:fillRect b="-50000"/>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xmlns="" id="{D6BC330C-F140-42F1-8211-15C088A6FFEF}"/>
                      </a:ext>
                    </a:extLst>
                  </p:cNvPr>
                  <p:cNvSpPr txBox="1"/>
                  <p:nvPr/>
                </p:nvSpPr>
                <p:spPr>
                  <a:xfrm>
                    <a:off x="15293047" y="2858224"/>
                    <a:ext cx="1016383" cy="830996"/>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𝑥</m:t>
                          </m:r>
                          <m:r>
                            <a:rPr lang="en-US" sz="5400" b="0" i="1" smtClean="0">
                              <a:latin typeface="Cambria Math" panose="02040503050406030204" pitchFamily="18" charset="0"/>
                            </a:rPr>
                            <m:t>′</m:t>
                          </m:r>
                        </m:oMath>
                      </m:oMathPara>
                    </a14:m>
                    <a:endParaRPr lang="he-IL" sz="5400" dirty="0"/>
                  </a:p>
                </p:txBody>
              </p:sp>
            </mc:Choice>
            <mc:Fallback>
              <p:sp>
                <p:nvSpPr>
                  <p:cNvPr id="58" name="TextBox 57">
                    <a:extLst>
                      <a:ext uri="{FF2B5EF4-FFF2-40B4-BE49-F238E27FC236}">
                        <a16:creationId xmlns:a16="http://schemas.microsoft.com/office/drawing/2014/main" xmlns:a14="http://schemas.microsoft.com/office/drawing/2010/main" xmlns="" id="{D6BC330C-F140-42F1-8211-15C088A6FFEF}"/>
                      </a:ext>
                    </a:extLst>
                  </p:cNvPr>
                  <p:cNvSpPr txBox="1">
                    <a:spLocks noRot="1" noChangeAspect="1" noMove="1" noResize="1" noEditPoints="1" noAdjustHandles="1" noChangeArrowheads="1" noChangeShapeType="1" noTextEdit="1"/>
                  </p:cNvSpPr>
                  <p:nvPr/>
                </p:nvSpPr>
                <p:spPr>
                  <a:xfrm>
                    <a:off x="15293047" y="2858224"/>
                    <a:ext cx="1016383" cy="830996"/>
                  </a:xfrm>
                  <a:prstGeom prst="rect">
                    <a:avLst/>
                  </a:prstGeom>
                  <a:blipFill rotWithShape="0">
                    <a:blip r:embed="rId8"/>
                    <a:stretch>
                      <a:fillRect b="-50685"/>
                    </a:stretch>
                  </a:blipFill>
                </p:spPr>
                <p:txBody>
                  <a:bodyPr/>
                  <a:lstStyle/>
                  <a:p>
                    <a:r>
                      <a:rPr lang="he-IL">
                        <a:noFill/>
                      </a:rPr>
                      <a:t> </a:t>
                    </a:r>
                  </a:p>
                </p:txBody>
              </p:sp>
            </mc:Fallback>
          </mc:AlternateContent>
          <p:sp>
            <p:nvSpPr>
              <p:cNvPr id="60" name="Rectangle 59">
                <a:extLst>
                  <a:ext uri="{FF2B5EF4-FFF2-40B4-BE49-F238E27FC236}">
                    <a16:creationId xmlns:a16="http://schemas.microsoft.com/office/drawing/2014/main" xmlns="" id="{2280C3C1-DE96-45BE-8C5E-FA2CB5F3D50A}"/>
                  </a:ext>
                </a:extLst>
              </p:cNvPr>
              <p:cNvSpPr/>
              <p:nvPr/>
            </p:nvSpPr>
            <p:spPr>
              <a:xfrm>
                <a:off x="5932543" y="3399806"/>
                <a:ext cx="232491" cy="916384"/>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nvGrpSpPr>
              <p:cNvPr id="61" name="Group 60">
                <a:extLst>
                  <a:ext uri="{FF2B5EF4-FFF2-40B4-BE49-F238E27FC236}">
                    <a16:creationId xmlns:a16="http://schemas.microsoft.com/office/drawing/2014/main" xmlns="" id="{ABAED9B9-5185-49C4-97FE-E0A6D59A53F9}"/>
                  </a:ext>
                </a:extLst>
              </p:cNvPr>
              <p:cNvGrpSpPr/>
              <p:nvPr/>
            </p:nvGrpSpPr>
            <p:grpSpPr>
              <a:xfrm>
                <a:off x="1833622" y="2088253"/>
                <a:ext cx="3409452" cy="3519409"/>
                <a:chOff x="1960176" y="1776992"/>
                <a:chExt cx="2447709" cy="4345352"/>
              </a:xfrm>
            </p:grpSpPr>
            <p:sp>
              <p:nvSpPr>
                <p:cNvPr id="62" name="Rectangle 61">
                  <a:extLst>
                    <a:ext uri="{FF2B5EF4-FFF2-40B4-BE49-F238E27FC236}">
                      <a16:creationId xmlns:a16="http://schemas.microsoft.com/office/drawing/2014/main" xmlns="" id="{2ADD1FEA-FD57-4CC0-B531-15231BE0389D}"/>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3" name="Rectangle 62">
                  <a:extLst>
                    <a:ext uri="{FF2B5EF4-FFF2-40B4-BE49-F238E27FC236}">
                      <a16:creationId xmlns:a16="http://schemas.microsoft.com/office/drawing/2014/main" xmlns="" id="{CA6D5DC6-8F11-4E40-85AE-9ED517C6CE55}"/>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4" name="Rectangle 63">
                  <a:extLst>
                    <a:ext uri="{FF2B5EF4-FFF2-40B4-BE49-F238E27FC236}">
                      <a16:creationId xmlns:a16="http://schemas.microsoft.com/office/drawing/2014/main" xmlns="" id="{2A1F0B4A-B3BB-4CD0-8F9D-53F55BF8E034}"/>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5" name="Rectangle 64">
                  <a:extLst>
                    <a:ext uri="{FF2B5EF4-FFF2-40B4-BE49-F238E27FC236}">
                      <a16:creationId xmlns:a16="http://schemas.microsoft.com/office/drawing/2014/main" xmlns="" id="{1FC93501-1813-471A-893F-605270409ED3}"/>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grpSp>
            <p:nvGrpSpPr>
              <p:cNvPr id="66" name="Group 65">
                <a:extLst>
                  <a:ext uri="{FF2B5EF4-FFF2-40B4-BE49-F238E27FC236}">
                    <a16:creationId xmlns:a16="http://schemas.microsoft.com/office/drawing/2014/main" xmlns="" id="{8570E6B1-B57D-4C3E-A4C3-16B7827D4A46}"/>
                  </a:ext>
                </a:extLst>
              </p:cNvPr>
              <p:cNvGrpSpPr/>
              <p:nvPr/>
            </p:nvGrpSpPr>
            <p:grpSpPr>
              <a:xfrm flipH="1">
                <a:off x="7595694" y="2104399"/>
                <a:ext cx="3409452" cy="3519409"/>
                <a:chOff x="1960176" y="1776992"/>
                <a:chExt cx="2447709" cy="4345352"/>
              </a:xfrm>
            </p:grpSpPr>
            <p:sp>
              <p:nvSpPr>
                <p:cNvPr id="67" name="Rectangle 66">
                  <a:extLst>
                    <a:ext uri="{FF2B5EF4-FFF2-40B4-BE49-F238E27FC236}">
                      <a16:creationId xmlns:a16="http://schemas.microsoft.com/office/drawing/2014/main" xmlns="" id="{2F97BD28-C0C3-4235-85E7-BCF7CC13E9D4}"/>
                    </a:ext>
                  </a:extLst>
                </p:cNvPr>
                <p:cNvSpPr/>
                <p:nvPr/>
              </p:nvSpPr>
              <p:spPr>
                <a:xfrm>
                  <a:off x="1960176" y="1776992"/>
                  <a:ext cx="378245" cy="43453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8" name="Rectangle 67">
                  <a:extLst>
                    <a:ext uri="{FF2B5EF4-FFF2-40B4-BE49-F238E27FC236}">
                      <a16:creationId xmlns:a16="http://schemas.microsoft.com/office/drawing/2014/main" xmlns="" id="{CBA096C1-A22D-407D-B04C-1C2EA3E7AF1F}"/>
                    </a:ext>
                  </a:extLst>
                </p:cNvPr>
                <p:cNvSpPr/>
                <p:nvPr/>
              </p:nvSpPr>
              <p:spPr>
                <a:xfrm>
                  <a:off x="2768425" y="2272207"/>
                  <a:ext cx="298824" cy="3283214"/>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9" name="Rectangle 68">
                  <a:extLst>
                    <a:ext uri="{FF2B5EF4-FFF2-40B4-BE49-F238E27FC236}">
                      <a16:creationId xmlns:a16="http://schemas.microsoft.com/office/drawing/2014/main" xmlns="" id="{F40D7F29-266B-4E88-BB7F-9F99F05FD201}"/>
                    </a:ext>
                  </a:extLst>
                </p:cNvPr>
                <p:cNvSpPr/>
                <p:nvPr/>
              </p:nvSpPr>
              <p:spPr>
                <a:xfrm>
                  <a:off x="3486657" y="2732604"/>
                  <a:ext cx="251998" cy="2461420"/>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xmlns="" id="{CCDC817B-9E05-45D4-B546-EE4397326051}"/>
                    </a:ext>
                  </a:extLst>
                </p:cNvPr>
                <p:cNvSpPr/>
                <p:nvPr/>
              </p:nvSpPr>
              <p:spPr>
                <a:xfrm>
                  <a:off x="4158063" y="3114788"/>
                  <a:ext cx="249822" cy="1697052"/>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grpSp>
          <p:sp>
            <p:nvSpPr>
              <p:cNvPr id="71" name="Trapezoid 70">
                <a:extLst>
                  <a:ext uri="{FF2B5EF4-FFF2-40B4-BE49-F238E27FC236}">
                    <a16:creationId xmlns:a16="http://schemas.microsoft.com/office/drawing/2014/main" xmlns="" id="{166DF35E-AE22-4BBB-9B42-B076FEA30457}"/>
                  </a:ext>
                </a:extLst>
              </p:cNvPr>
              <p:cNvSpPr/>
              <p:nvPr/>
            </p:nvSpPr>
            <p:spPr>
              <a:xfrm rot="5400000">
                <a:off x="2390953" y="2092430"/>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78BF4F58-E09F-4315-A167-010A1B9EBACE}"/>
                  </a:ext>
                </a:extLst>
              </p:cNvPr>
              <p:cNvSpPr txBox="1"/>
              <p:nvPr/>
            </p:nvSpPr>
            <p:spPr>
              <a:xfrm>
                <a:off x="3772769" y="3248204"/>
                <a:ext cx="665202" cy="1433391"/>
              </a:xfrm>
              <a:prstGeom prst="rect">
                <a:avLst/>
              </a:prstGeom>
              <a:noFill/>
            </p:spPr>
            <p:txBody>
              <a:bodyPr wrap="square" rtlCol="1">
                <a:spAutoFit/>
              </a:bodyPr>
              <a:lstStyle/>
              <a:p>
                <a:r>
                  <a:rPr lang="en-US" sz="4400" b="1" dirty="0"/>
                  <a:t>E</a:t>
                </a:r>
                <a:endParaRPr lang="he-IL" sz="4400" b="1" dirty="0"/>
              </a:p>
            </p:txBody>
          </p:sp>
          <p:sp>
            <p:nvSpPr>
              <p:cNvPr id="73" name="Trapezoid 72">
                <a:extLst>
                  <a:ext uri="{FF2B5EF4-FFF2-40B4-BE49-F238E27FC236}">
                    <a16:creationId xmlns:a16="http://schemas.microsoft.com/office/drawing/2014/main" xmlns="" id="{1F596F07-8592-4897-BB52-C8DF6608770C}"/>
                  </a:ext>
                </a:extLst>
              </p:cNvPr>
              <p:cNvSpPr/>
              <p:nvPr/>
            </p:nvSpPr>
            <p:spPr>
              <a:xfrm rot="16200000" flipH="1">
                <a:off x="6902620" y="2080659"/>
                <a:ext cx="3519409" cy="3531687"/>
              </a:xfrm>
              <a:prstGeom prst="trapezoid">
                <a:avLst>
                  <a:gd name="adj" fmla="val 36475"/>
                </a:avLst>
              </a:prstGeom>
              <a:solidFill>
                <a:srgbClr val="BFBFBF">
                  <a:alpha val="89804"/>
                </a:srgbClr>
              </a:solidFill>
              <a:ln w="38100">
                <a:solidFill>
                  <a:srgbClr val="9B31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xmlns="" id="{22223DF0-1F94-4240-88FB-82BD87E653C8}"/>
                  </a:ext>
                </a:extLst>
              </p:cNvPr>
              <p:cNvSpPr txBox="1"/>
              <p:nvPr/>
            </p:nvSpPr>
            <p:spPr>
              <a:xfrm flipH="1">
                <a:off x="8480940" y="3236432"/>
                <a:ext cx="665202" cy="1433391"/>
              </a:xfrm>
              <a:prstGeom prst="rect">
                <a:avLst/>
              </a:prstGeom>
              <a:noFill/>
            </p:spPr>
            <p:txBody>
              <a:bodyPr wrap="square" rtlCol="1">
                <a:spAutoFit/>
              </a:bodyPr>
              <a:lstStyle/>
              <a:p>
                <a:r>
                  <a:rPr lang="en-US" sz="4400" b="1" dirty="0"/>
                  <a:t>D</a:t>
                </a:r>
                <a:endParaRPr lang="he-IL" sz="4400" b="1" dirty="0"/>
              </a:p>
            </p:txBody>
          </p:sp>
          <p:sp>
            <p:nvSpPr>
              <p:cNvPr id="75" name="Rectangle 74">
                <a:extLst>
                  <a:ext uri="{FF2B5EF4-FFF2-40B4-BE49-F238E27FC236}">
                    <a16:creationId xmlns:a16="http://schemas.microsoft.com/office/drawing/2014/main" xmlns="" id="{C7C11AAA-35D0-4052-B989-5F691A835B41}"/>
                  </a:ext>
                </a:extLst>
              </p:cNvPr>
              <p:cNvSpPr/>
              <p:nvPr/>
            </p:nvSpPr>
            <p:spPr>
              <a:xfrm>
                <a:off x="6647950" y="3399806"/>
                <a:ext cx="232491" cy="916384"/>
              </a:xfrm>
              <a:prstGeom prst="rect">
                <a:avLst/>
              </a:prstGeom>
              <a:solidFill>
                <a:srgbClr val="9B3175"/>
              </a:solidFill>
              <a:ln w="57150">
                <a:solidFill>
                  <a:srgbClr val="752558"/>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rtl="0"/>
                <a:endParaRPr lang="he-IL"/>
              </a:p>
            </p:txBody>
          </p:sp>
          <p:cxnSp>
            <p:nvCxnSpPr>
              <p:cNvPr id="76" name="Straight Arrow Connector 75">
                <a:extLst>
                  <a:ext uri="{FF2B5EF4-FFF2-40B4-BE49-F238E27FC236}">
                    <a16:creationId xmlns:a16="http://schemas.microsoft.com/office/drawing/2014/main" xmlns="" id="{40AD9142-B900-4CC4-AAEA-4C19782731A5}"/>
                  </a:ext>
                </a:extLst>
              </p:cNvPr>
              <p:cNvCxnSpPr>
                <a:cxnSpLocks/>
              </p:cNvCxnSpPr>
              <p:nvPr/>
            </p:nvCxnSpPr>
            <p:spPr>
              <a:xfrm>
                <a:off x="6239852" y="346824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51064B5A-C890-442C-A509-36FED402856C}"/>
                  </a:ext>
                </a:extLst>
              </p:cNvPr>
              <p:cNvCxnSpPr>
                <a:cxnSpLocks/>
              </p:cNvCxnSpPr>
              <p:nvPr/>
            </p:nvCxnSpPr>
            <p:spPr>
              <a:xfrm>
                <a:off x="6239852" y="35749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xmlns="" id="{9A0E40FC-C9C8-48CC-8952-3CDF2E99C440}"/>
                  </a:ext>
                </a:extLst>
              </p:cNvPr>
              <p:cNvCxnSpPr>
                <a:cxnSpLocks/>
              </p:cNvCxnSpPr>
              <p:nvPr/>
            </p:nvCxnSpPr>
            <p:spPr>
              <a:xfrm>
                <a:off x="6239852" y="368922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xmlns="" id="{828383D8-B7E3-4EC2-ACEC-F3A264BB30F5}"/>
                  </a:ext>
                </a:extLst>
              </p:cNvPr>
              <p:cNvCxnSpPr>
                <a:cxnSpLocks/>
              </p:cNvCxnSpPr>
              <p:nvPr/>
            </p:nvCxnSpPr>
            <p:spPr>
              <a:xfrm>
                <a:off x="6239852" y="379590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xmlns="" id="{ADEFD50C-7131-4F5E-8199-208A88F89498}"/>
                  </a:ext>
                </a:extLst>
              </p:cNvPr>
              <p:cNvCxnSpPr>
                <a:cxnSpLocks/>
              </p:cNvCxnSpPr>
              <p:nvPr/>
            </p:nvCxnSpPr>
            <p:spPr>
              <a:xfrm>
                <a:off x="6239852" y="390639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D3E1A74D-2801-4812-946E-DBC96CFCD7B8}"/>
                  </a:ext>
                </a:extLst>
              </p:cNvPr>
              <p:cNvCxnSpPr>
                <a:cxnSpLocks/>
              </p:cNvCxnSpPr>
              <p:nvPr/>
            </p:nvCxnSpPr>
            <p:spPr>
              <a:xfrm>
                <a:off x="6239852" y="40130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5FD59A84-10AD-48A9-BC7A-F67ED0E832E4}"/>
                  </a:ext>
                </a:extLst>
              </p:cNvPr>
              <p:cNvCxnSpPr>
                <a:cxnSpLocks/>
              </p:cNvCxnSpPr>
              <p:nvPr/>
            </p:nvCxnSpPr>
            <p:spPr>
              <a:xfrm>
                <a:off x="6239852" y="412737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xmlns="" id="{F5FE256F-5332-4550-8A25-3F39F0F1A4D6}"/>
                  </a:ext>
                </a:extLst>
              </p:cNvPr>
              <p:cNvCxnSpPr>
                <a:cxnSpLocks/>
              </p:cNvCxnSpPr>
              <p:nvPr/>
            </p:nvCxnSpPr>
            <p:spPr>
              <a:xfrm>
                <a:off x="6239852" y="4234050"/>
                <a:ext cx="340788" cy="0"/>
              </a:xfrm>
              <a:prstGeom prst="straightConnector1">
                <a:avLst/>
              </a:prstGeom>
              <a:ln w="28575">
                <a:solidFill>
                  <a:srgbClr val="752558"/>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7988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860" y="1071245"/>
            <a:ext cx="10515600" cy="4351338"/>
          </a:xfrm>
        </p:spPr>
        <p:txBody>
          <a:bodyPr/>
          <a:lstStyle/>
          <a:p>
            <a:pPr algn="l" rtl="0"/>
            <a:r>
              <a:rPr lang="en-US" dirty="0" smtClean="0"/>
              <a:t>Empirical evaluation</a:t>
            </a:r>
          </a:p>
          <a:p>
            <a:pPr marL="0" indent="0" algn="l" rtl="0">
              <a:buNone/>
            </a:pPr>
            <a:endParaRPr lang="en-US" dirty="0" smtClean="0"/>
          </a:p>
          <a:p>
            <a:pPr algn="l" rtl="0"/>
            <a:r>
              <a:rPr lang="en-US" dirty="0" smtClean="0"/>
              <a:t>As </a:t>
            </a:r>
            <a:r>
              <a:rPr lang="en-US" dirty="0"/>
              <a:t>usual, two metrics of interest:</a:t>
            </a:r>
          </a:p>
          <a:p>
            <a:pPr lvl="1" algn="l" rtl="0"/>
            <a:r>
              <a:rPr lang="en-US" dirty="0"/>
              <a:t>Privacy – represented by loss of identity</a:t>
            </a:r>
          </a:p>
          <a:p>
            <a:pPr lvl="1" algn="l" rtl="0"/>
            <a:r>
              <a:rPr lang="en-US" dirty="0"/>
              <a:t>Accuracy – most statistics remain the same</a:t>
            </a:r>
          </a:p>
          <a:p>
            <a:pPr marL="0" indent="0" algn="l" rtl="0">
              <a:buNone/>
            </a:pPr>
            <a:endParaRPr lang="en-US" dirty="0"/>
          </a:p>
        </p:txBody>
      </p:sp>
      <p:pic>
        <p:nvPicPr>
          <p:cNvPr id="4" name="Picture 3"/>
          <p:cNvPicPr>
            <a:picLocks noChangeAspect="1"/>
          </p:cNvPicPr>
          <p:nvPr/>
        </p:nvPicPr>
        <p:blipFill>
          <a:blip r:embed="rId3"/>
          <a:stretch>
            <a:fillRect/>
          </a:stretch>
        </p:blipFill>
        <p:spPr>
          <a:xfrm>
            <a:off x="8579549" y="3242000"/>
            <a:ext cx="3344517" cy="3287064"/>
          </a:xfrm>
          <a:prstGeom prst="rect">
            <a:avLst/>
          </a:prstGeom>
        </p:spPr>
      </p:pic>
      <p:sp>
        <p:nvSpPr>
          <p:cNvPr id="5" name="Rectangle 4">
            <a:extLst>
              <a:ext uri="{FF2B5EF4-FFF2-40B4-BE49-F238E27FC236}">
                <a16:creationId xmlns:a16="http://schemas.microsoft.com/office/drawing/2014/main" xmlns="" id="{1826F539-C382-4723-B3CA-FF4F46C55DD2}"/>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DCEA3C5-C69E-4F62-9DE5-7E41D758CFC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Performance Evaluation in our Project</a:t>
            </a:r>
          </a:p>
        </p:txBody>
      </p:sp>
      <p:grpSp>
        <p:nvGrpSpPr>
          <p:cNvPr id="2" name="Group 1"/>
          <p:cNvGrpSpPr/>
          <p:nvPr/>
        </p:nvGrpSpPr>
        <p:grpSpPr>
          <a:xfrm>
            <a:off x="403860" y="3741722"/>
            <a:ext cx="7805530" cy="2493109"/>
            <a:chOff x="2450321" y="3870960"/>
            <a:chExt cx="8803239" cy="2811780"/>
          </a:xfrm>
        </p:grpSpPr>
        <p:pic>
          <p:nvPicPr>
            <p:cNvPr id="9" name="Picture 8" descr="A person looking at the camera&#10;&#10;Description automatically generated">
              <a:extLst>
                <a:ext uri="{FF2B5EF4-FFF2-40B4-BE49-F238E27FC236}">
                  <a16:creationId xmlns:a16="http://schemas.microsoft.com/office/drawing/2014/main" xmlns="" id="{FD90ECF3-3CFC-4619-AEF7-87186A61B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5383" y="3870960"/>
              <a:ext cx="2108177" cy="281178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xmlns="" id="{45F08DA3-C7C3-4D14-9C91-1FBBBE594F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366" y="3870960"/>
              <a:ext cx="2108177" cy="2811780"/>
            </a:xfrm>
            <a:prstGeom prst="rect">
              <a:avLst/>
            </a:prstGeom>
          </p:spPr>
        </p:pic>
        <p:sp>
          <p:nvSpPr>
            <p:cNvPr id="11" name="Rectangle 10">
              <a:extLst>
                <a:ext uri="{FF2B5EF4-FFF2-40B4-BE49-F238E27FC236}">
                  <a16:creationId xmlns:a16="http://schemas.microsoft.com/office/drawing/2014/main" xmlns="" id="{3CE0159F-E1D3-44B2-80DE-B594A6FD7018}"/>
                </a:ext>
              </a:extLst>
            </p:cNvPr>
            <p:cNvSpPr/>
            <p:nvPr/>
          </p:nvSpPr>
          <p:spPr>
            <a:xfrm rot="10800000">
              <a:off x="7465371" y="4238926"/>
              <a:ext cx="1202625" cy="1547830"/>
            </a:xfrm>
            <a:prstGeom prst="rect">
              <a:avLst/>
            </a:prstGeom>
            <a:noFill/>
            <a:ln w="38100">
              <a:solidFill>
                <a:srgbClr val="2FF1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4AACB89B-C910-47CE-9EBE-9E7C6979033F}"/>
                </a:ext>
              </a:extLst>
            </p:cNvPr>
            <p:cNvSpPr txBox="1"/>
            <p:nvPr/>
          </p:nvSpPr>
          <p:spPr>
            <a:xfrm>
              <a:off x="2450321" y="5160973"/>
              <a:ext cx="3645678" cy="461665"/>
            </a:xfrm>
            <a:prstGeom prst="rect">
              <a:avLst/>
            </a:prstGeom>
            <a:noFill/>
          </p:spPr>
          <p:txBody>
            <a:bodyPr wrap="square" rtlCol="0">
              <a:spAutoFit/>
            </a:bodyPr>
            <a:lstStyle/>
            <a:p>
              <a:pPr rtl="0"/>
              <a:r>
                <a:rPr lang="en-US" sz="2400" b="1" dirty="0" err="1">
                  <a:solidFill>
                    <a:srgbClr val="2FF12F"/>
                  </a:solidFill>
                </a:rPr>
                <a:t>Is_Einstein_conf</a:t>
              </a:r>
              <a:r>
                <a:rPr lang="en-US" sz="2400" b="1" dirty="0">
                  <a:solidFill>
                    <a:srgbClr val="2FF12F"/>
                  </a:solidFill>
                </a:rPr>
                <a:t> = 0.97</a:t>
              </a:r>
            </a:p>
          </p:txBody>
        </p:sp>
        <p:cxnSp>
          <p:nvCxnSpPr>
            <p:cNvPr id="13" name="Connector: Elbow 12">
              <a:extLst>
                <a:ext uri="{FF2B5EF4-FFF2-40B4-BE49-F238E27FC236}">
                  <a16:creationId xmlns:a16="http://schemas.microsoft.com/office/drawing/2014/main" xmlns="" id="{07B131F4-0EE7-4B49-80EA-4FD4B159278F}"/>
                </a:ext>
              </a:extLst>
            </p:cNvPr>
            <p:cNvCxnSpPr>
              <a:cxnSpLocks/>
              <a:stCxn id="11" idx="3"/>
              <a:endCxn id="12" idx="3"/>
            </p:cNvCxnSpPr>
            <p:nvPr/>
          </p:nvCxnSpPr>
          <p:spPr>
            <a:xfrm rot="10800000" flipV="1">
              <a:off x="6095999" y="5012840"/>
              <a:ext cx="1369372" cy="378965"/>
            </a:xfrm>
            <a:prstGeom prst="bentConnector3">
              <a:avLst>
                <a:gd name="adj1" fmla="val 50000"/>
              </a:avLst>
            </a:prstGeom>
            <a:ln w="38100">
              <a:solidFill>
                <a:srgbClr val="2FF12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AEEE0F62-3342-4A49-8B48-D39CA35064B9}"/>
                </a:ext>
              </a:extLst>
            </p:cNvPr>
            <p:cNvSpPr/>
            <p:nvPr/>
          </p:nvSpPr>
          <p:spPr>
            <a:xfrm rot="10800000">
              <a:off x="9633463" y="4238926"/>
              <a:ext cx="1202625" cy="1547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xmlns="" id="{680B46AA-8B1C-41BA-A521-11610EB38EF7}"/>
                </a:ext>
              </a:extLst>
            </p:cNvPr>
            <p:cNvCxnSpPr>
              <a:cxnSpLocks/>
            </p:cNvCxnSpPr>
            <p:nvPr/>
          </p:nvCxnSpPr>
          <p:spPr>
            <a:xfrm rot="10800000" flipV="1">
              <a:off x="6095999" y="5071979"/>
              <a:ext cx="3543770" cy="1082744"/>
            </a:xfrm>
            <a:prstGeom prst="bentConnector3">
              <a:avLst>
                <a:gd name="adj1" fmla="val 936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FF68005F-08CD-472B-9490-1288878D0F4A}"/>
                </a:ext>
              </a:extLst>
            </p:cNvPr>
            <p:cNvSpPr txBox="1"/>
            <p:nvPr/>
          </p:nvSpPr>
          <p:spPr>
            <a:xfrm>
              <a:off x="2450321" y="5893114"/>
              <a:ext cx="3645678" cy="461665"/>
            </a:xfrm>
            <a:prstGeom prst="rect">
              <a:avLst/>
            </a:prstGeom>
            <a:noFill/>
          </p:spPr>
          <p:txBody>
            <a:bodyPr wrap="square" rtlCol="0">
              <a:spAutoFit/>
            </a:bodyPr>
            <a:lstStyle/>
            <a:p>
              <a:pPr rtl="0"/>
              <a:r>
                <a:rPr lang="en-US" sz="2400" b="1" dirty="0" err="1">
                  <a:solidFill>
                    <a:srgbClr val="FF0000"/>
                  </a:solidFill>
                </a:rPr>
                <a:t>Is_Einstein_conf</a:t>
              </a:r>
              <a:r>
                <a:rPr lang="en-US" sz="2400" b="1" dirty="0">
                  <a:solidFill>
                    <a:srgbClr val="FF0000"/>
                  </a:solidFill>
                </a:rPr>
                <a:t> = 0.24</a:t>
              </a:r>
            </a:p>
          </p:txBody>
        </p:sp>
      </p:grpSp>
    </p:spTree>
    <p:extLst>
      <p:ext uri="{BB962C8B-B14F-4D97-AF65-F5344CB8AC3E}">
        <p14:creationId xmlns:p14="http://schemas.microsoft.com/office/powerpoint/2010/main" val="14386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2529"/>
            <a:ext cx="10515600" cy="5169695"/>
          </a:xfrm>
        </p:spPr>
        <p:txBody>
          <a:bodyPr>
            <a:normAutofit/>
          </a:bodyPr>
          <a:lstStyle/>
          <a:p>
            <a:pPr algn="l" rtl="0"/>
            <a:r>
              <a:rPr lang="en-US" dirty="0"/>
              <a:t>What does “privatizing” an image dataset mean?</a:t>
            </a:r>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algn="l" rtl="0"/>
            <a:r>
              <a:rPr lang="en-US" dirty="0"/>
              <a:t>How should we apply noise to the images?</a:t>
            </a:r>
          </a:p>
          <a:p>
            <a:pPr marL="0" indent="0" algn="l" rtl="0">
              <a:buNone/>
            </a:pPr>
            <a:endParaRPr lang="he-IL" dirty="0"/>
          </a:p>
        </p:txBody>
      </p:sp>
      <p:sp>
        <p:nvSpPr>
          <p:cNvPr id="4" name="Rectangle 3">
            <a:extLst>
              <a:ext uri="{FF2B5EF4-FFF2-40B4-BE49-F238E27FC236}">
                <a16:creationId xmlns:a16="http://schemas.microsoft.com/office/drawing/2014/main" xmlns="" id="{249565E6-C2BD-43AB-A5A4-6BBED8F702E8}"/>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AF3A11E6-8FCB-48AF-B5E2-D4254EA9275B}"/>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Motivation and Goals</a:t>
            </a:r>
          </a:p>
        </p:txBody>
      </p:sp>
      <p:pic>
        <p:nvPicPr>
          <p:cNvPr id="1026" name="Picture 2">
            <a:extLst>
              <a:ext uri="{FF2B5EF4-FFF2-40B4-BE49-F238E27FC236}">
                <a16:creationId xmlns:a16="http://schemas.microsoft.com/office/drawing/2014/main" xmlns="" id="{4C4352F9-77CA-4899-B4CC-72618AF8A6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30130" b="-236"/>
          <a:stretch/>
        </p:blipFill>
        <p:spPr bwMode="auto">
          <a:xfrm>
            <a:off x="2323590"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xmlns="" id="{061494D5-B506-427E-BF43-353D432B85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t="1" r="30130" b="-236"/>
          <a:stretch/>
        </p:blipFill>
        <p:spPr bwMode="auto">
          <a:xfrm>
            <a:off x="7074666" y="1857375"/>
            <a:ext cx="3265687" cy="2928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xmlns="" id="{D0755D83-D68B-43AE-92D7-B5D8450A311B}"/>
              </a:ext>
            </a:extLst>
          </p:cNvPr>
          <p:cNvCxnSpPr/>
          <p:nvPr/>
        </p:nvCxnSpPr>
        <p:spPr>
          <a:xfrm>
            <a:off x="5876925" y="3321422"/>
            <a:ext cx="97155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92522" y="1612106"/>
            <a:ext cx="3000834" cy="3633787"/>
          </a:xfrm>
          <a:prstGeom prst="rect">
            <a:avLst/>
          </a:prstGeom>
        </p:spPr>
      </p:pic>
      <p:sp>
        <p:nvSpPr>
          <p:cNvPr id="5" name="Rectangle 4">
            <a:extLst>
              <a:ext uri="{FF2B5EF4-FFF2-40B4-BE49-F238E27FC236}">
                <a16:creationId xmlns:a16="http://schemas.microsoft.com/office/drawing/2014/main" xmlns="" id="{1473F480-F479-4893-B8E8-B1DB5DF203F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396DA5EE-D509-4C7B-BBFD-3E7628D09034}"/>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Pixels</a:t>
            </a:r>
          </a:p>
        </p:txBody>
      </p:sp>
      <p:pic>
        <p:nvPicPr>
          <p:cNvPr id="7" name="Picture 6">
            <a:extLst>
              <a:ext uri="{FF2B5EF4-FFF2-40B4-BE49-F238E27FC236}">
                <a16:creationId xmlns:a16="http://schemas.microsoft.com/office/drawing/2014/main" xmlns="" id="{ECF1F004-289F-4BEC-B8B8-ECD12943C0C0}"/>
              </a:ext>
            </a:extLst>
          </p:cNvPr>
          <p:cNvPicPr>
            <a:picLocks noChangeAspect="1"/>
          </p:cNvPicPr>
          <p:nvPr/>
        </p:nvPicPr>
        <p:blipFill>
          <a:blip r:embed="rId4"/>
          <a:stretch>
            <a:fillRect/>
          </a:stretch>
        </p:blipFill>
        <p:spPr>
          <a:xfrm>
            <a:off x="1718176" y="1612106"/>
            <a:ext cx="2987173" cy="3633787"/>
          </a:xfrm>
          <a:prstGeom prst="rect">
            <a:avLst/>
          </a:prstGeom>
        </p:spPr>
      </p:pic>
      <p:pic>
        <p:nvPicPr>
          <p:cNvPr id="10" name="Picture 9">
            <a:extLst>
              <a:ext uri="{FF2B5EF4-FFF2-40B4-BE49-F238E27FC236}">
                <a16:creationId xmlns:a16="http://schemas.microsoft.com/office/drawing/2014/main" xmlns="" id="{5FF2F435-566A-4322-B563-FF672E9FA514}"/>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16"/>
                    </a14:imgEffect>
                  </a14:imgLayer>
                </a14:imgProps>
              </a:ext>
            </a:extLst>
          </a:blip>
          <a:stretch>
            <a:fillRect/>
          </a:stretch>
        </p:blipFill>
        <p:spPr>
          <a:xfrm>
            <a:off x="4705349" y="1612106"/>
            <a:ext cx="2987173" cy="3633787"/>
          </a:xfrm>
          <a:prstGeom prst="rect">
            <a:avLst/>
          </a:prstGeom>
        </p:spPr>
      </p:pic>
    </p:spTree>
    <p:extLst>
      <p:ext uri="{BB962C8B-B14F-4D97-AF65-F5344CB8AC3E}">
        <p14:creationId xmlns:p14="http://schemas.microsoft.com/office/powerpoint/2010/main" val="4152545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AAB1BD98-9EB4-4F91-94D0-7AFC42FC0436}"/>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5DDF20B7-D9A2-4D64-A1D5-B418D06C83FF}"/>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grpSp>
        <p:nvGrpSpPr>
          <p:cNvPr id="12" name="Group 11">
            <a:extLst>
              <a:ext uri="{FF2B5EF4-FFF2-40B4-BE49-F238E27FC236}">
                <a16:creationId xmlns:a16="http://schemas.microsoft.com/office/drawing/2014/main" xmlns="" id="{D2C86471-064F-44A7-B09C-62F7F5409189}"/>
              </a:ext>
            </a:extLst>
          </p:cNvPr>
          <p:cNvGrpSpPr/>
          <p:nvPr/>
        </p:nvGrpSpPr>
        <p:grpSpPr>
          <a:xfrm>
            <a:off x="2749761" y="1522171"/>
            <a:ext cx="6692478" cy="3813657"/>
            <a:chOff x="928996" y="1275199"/>
            <a:chExt cx="7669956" cy="4370665"/>
          </a:xfrm>
        </p:grpSpPr>
        <p:pic>
          <p:nvPicPr>
            <p:cNvPr id="13" name="Picture 2">
              <a:extLst>
                <a:ext uri="{FF2B5EF4-FFF2-40B4-BE49-F238E27FC236}">
                  <a16:creationId xmlns:a16="http://schemas.microsoft.com/office/drawing/2014/main" xmlns="" id="{5DBD0940-A612-43B1-8C70-9D7DD68B490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237" t="66664" r="9813" b="18197"/>
            <a:stretch/>
          </p:blipFill>
          <p:spPr bwMode="auto">
            <a:xfrm>
              <a:off x="6985432" y="2779493"/>
              <a:ext cx="161352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xmlns="" id="{116886FC-9287-49DF-B41A-10FA723A5856}"/>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32980" t="1150" r="21486" b="50972"/>
            <a:stretch/>
          </p:blipFill>
          <p:spPr bwMode="auto">
            <a:xfrm>
              <a:off x="928996" y="1275199"/>
              <a:ext cx="6148081" cy="43076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xmlns="" id="{9656440D-9BAD-4595-A2A2-3145181BD99A}"/>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78873" t="50797" r="10448" b="34064"/>
            <a:stretch/>
          </p:blipFill>
          <p:spPr bwMode="auto">
            <a:xfrm>
              <a:off x="7088506" y="4283788"/>
              <a:ext cx="1441919" cy="1362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xmlns="" id="{5183ADAE-956A-4FCB-AF9A-6ABA8D10C0B1}"/>
                </a:ext>
              </a:extLst>
            </p:cNvPr>
            <p:cNvPicPr>
              <a:picLocks noChangeAspect="1" noChangeArrowheads="1"/>
            </p:cNvPicPr>
            <p:nvPr/>
          </p:nvPicPr>
          <p:blipFill rotWithShape="1">
            <a:blip r:embed="rId3">
              <a:clrChange>
                <a:clrFrom>
                  <a:srgbClr val="FFFEFD"/>
                </a:clrFrom>
                <a:clrTo>
                  <a:srgbClr val="FFFEFD">
                    <a:alpha val="0"/>
                  </a:srgbClr>
                </a:clrTo>
              </a:clrChange>
              <a:extLst>
                <a:ext uri="{28A0092B-C50C-407E-A947-70E740481C1C}">
                  <a14:useLocalDpi xmlns:a14="http://schemas.microsoft.com/office/drawing/2010/main" val="0"/>
                </a:ext>
              </a:extLst>
            </a:blip>
            <a:srcRect l="89975" t="66664" r="-171" b="18197"/>
            <a:stretch/>
          </p:blipFill>
          <p:spPr bwMode="auto">
            <a:xfrm>
              <a:off x="7039236" y="1275199"/>
              <a:ext cx="1376631" cy="1362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4943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0EBB650-9430-42C1-88CA-1509D844A724}"/>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5C543B9E-8B1D-49D7-A0C1-7F1E14B0E27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Noising Features, Not Pixels</a:t>
            </a:r>
          </a:p>
        </p:txBody>
      </p:sp>
      <p:pic>
        <p:nvPicPr>
          <p:cNvPr id="7" name="Picture 6">
            <a:extLst>
              <a:ext uri="{FF2B5EF4-FFF2-40B4-BE49-F238E27FC236}">
                <a16:creationId xmlns:a16="http://schemas.microsoft.com/office/drawing/2014/main" xmlns="" id="{693A4DB3-66D6-457B-9E8C-E9E7DCA5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420" y="1366262"/>
            <a:ext cx="9281160" cy="4125476"/>
          </a:xfrm>
          <a:prstGeom prst="rect">
            <a:avLst/>
          </a:prstGeom>
        </p:spPr>
      </p:pic>
    </p:spTree>
    <p:extLst>
      <p:ext uri="{BB962C8B-B14F-4D97-AF65-F5344CB8AC3E}">
        <p14:creationId xmlns:p14="http://schemas.microsoft.com/office/powerpoint/2010/main" val="1164345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6CFD26E-972C-47B1-879F-545A65710C6F}"/>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3E41139-9D54-40C8-A0BA-0DD652A9A15E}"/>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pic>
        <p:nvPicPr>
          <p:cNvPr id="12" name="Picture 11">
            <a:extLst>
              <a:ext uri="{FF2B5EF4-FFF2-40B4-BE49-F238E27FC236}">
                <a16:creationId xmlns:a16="http://schemas.microsoft.com/office/drawing/2014/main" xmlns="" id="{A4441771-DDC8-4ECA-8BCD-D93C2469ADF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3406" y="988547"/>
            <a:ext cx="3779520" cy="2155061"/>
          </a:xfrm>
          <a:prstGeom prst="rect">
            <a:avLst/>
          </a:prstGeom>
        </p:spPr>
      </p:pic>
      <p:pic>
        <p:nvPicPr>
          <p:cNvPr id="13" name="Picture 12">
            <a:extLst>
              <a:ext uri="{FF2B5EF4-FFF2-40B4-BE49-F238E27FC236}">
                <a16:creationId xmlns:a16="http://schemas.microsoft.com/office/drawing/2014/main" xmlns="" id="{7FE3527C-696E-416B-95BA-997A3E0019E5}"/>
              </a:ext>
            </a:extLst>
          </p:cNvPr>
          <p:cNvPicPr>
            <a:picLocks noChangeAspect="1"/>
          </p:cNvPicPr>
          <p:nvPr/>
        </p:nvPicPr>
        <p:blipFill rotWithShape="1">
          <a:blip r:embed="rId4">
            <a:extLst>
              <a:ext uri="{28A0092B-C50C-407E-A947-70E740481C1C}">
                <a14:useLocalDpi xmlns:a14="http://schemas.microsoft.com/office/drawing/2010/main" val="0"/>
              </a:ext>
            </a:extLst>
          </a:blip>
          <a:srcRect l="4480" b="2318"/>
          <a:stretch/>
        </p:blipFill>
        <p:spPr>
          <a:xfrm>
            <a:off x="3634647" y="3169253"/>
            <a:ext cx="5437038" cy="3450518"/>
          </a:xfrm>
          <a:prstGeom prst="rect">
            <a:avLst/>
          </a:prstGeom>
        </p:spPr>
      </p:pic>
    </p:spTree>
    <p:extLst>
      <p:ext uri="{BB962C8B-B14F-4D97-AF65-F5344CB8AC3E}">
        <p14:creationId xmlns:p14="http://schemas.microsoft.com/office/powerpoint/2010/main" val="110085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84697" y="1183907"/>
            <a:ext cx="6022605" cy="4490186"/>
          </a:xfrm>
          <a:prstGeom prst="rect">
            <a:avLst/>
          </a:prstGeom>
        </p:spPr>
      </p:pic>
      <p:sp>
        <p:nvSpPr>
          <p:cNvPr id="7" name="Rectangle 6">
            <a:extLst>
              <a:ext uri="{FF2B5EF4-FFF2-40B4-BE49-F238E27FC236}">
                <a16:creationId xmlns:a16="http://schemas.microsoft.com/office/drawing/2014/main" xmlns="" id="{1A957A59-065B-43A1-91F2-B996F7C2BE87}"/>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7F5FE359-268C-44E2-A343-3B64DEAAA708}"/>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spTree>
    <p:extLst>
      <p:ext uri="{BB962C8B-B14F-4D97-AF65-F5344CB8AC3E}">
        <p14:creationId xmlns:p14="http://schemas.microsoft.com/office/powerpoint/2010/main" val="266281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014022B-D322-4680-B10C-73E812C51BEC}"/>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FF8A8974-3026-4662-BBBC-05EA696714D3}"/>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intro2PCA</a:t>
            </a:r>
          </a:p>
        </p:txBody>
      </p:sp>
      <p:grpSp>
        <p:nvGrpSpPr>
          <p:cNvPr id="2" name="Group 1">
            <a:extLst>
              <a:ext uri="{FF2B5EF4-FFF2-40B4-BE49-F238E27FC236}">
                <a16:creationId xmlns:a16="http://schemas.microsoft.com/office/drawing/2014/main" xmlns="" id="{872F9AD0-F323-40EE-996F-4BF7BD8B271A}"/>
              </a:ext>
            </a:extLst>
          </p:cNvPr>
          <p:cNvGrpSpPr/>
          <p:nvPr/>
        </p:nvGrpSpPr>
        <p:grpSpPr>
          <a:xfrm>
            <a:off x="3196196" y="1353794"/>
            <a:ext cx="5799607" cy="4432528"/>
            <a:chOff x="2300454" y="1353794"/>
            <a:chExt cx="5799607" cy="4432528"/>
          </a:xfrm>
        </p:grpSpPr>
        <p:pic>
          <p:nvPicPr>
            <p:cNvPr id="4" name="Picture 3"/>
            <p:cNvPicPr>
              <a:picLocks noChangeAspect="1"/>
            </p:cNvPicPr>
            <p:nvPr/>
          </p:nvPicPr>
          <p:blipFill rotWithShape="1">
            <a:blip r:embed="rId3"/>
            <a:srcRect l="85520"/>
            <a:stretch/>
          </p:blipFill>
          <p:spPr>
            <a:xfrm>
              <a:off x="2300454" y="1353794"/>
              <a:ext cx="854227" cy="4432528"/>
            </a:xfrm>
            <a:prstGeom prst="rect">
              <a:avLst/>
            </a:prstGeom>
          </p:spPr>
        </p:pic>
        <p:pic>
          <p:nvPicPr>
            <p:cNvPr id="8" name="Picture 7">
              <a:extLst>
                <a:ext uri="{FF2B5EF4-FFF2-40B4-BE49-F238E27FC236}">
                  <a16:creationId xmlns:a16="http://schemas.microsoft.com/office/drawing/2014/main" xmlns="" id="{E7693FF7-1F4F-4B75-BC56-298DA071FEBB}"/>
                </a:ext>
              </a:extLst>
            </p:cNvPr>
            <p:cNvPicPr>
              <a:picLocks noChangeAspect="1"/>
            </p:cNvPicPr>
            <p:nvPr/>
          </p:nvPicPr>
          <p:blipFill rotWithShape="1">
            <a:blip r:embed="rId3"/>
            <a:srcRect l="917" r="16029"/>
            <a:stretch/>
          </p:blipFill>
          <p:spPr>
            <a:xfrm>
              <a:off x="3200401" y="1353794"/>
              <a:ext cx="4899660" cy="4432528"/>
            </a:xfrm>
            <a:prstGeom prst="rect">
              <a:avLst/>
            </a:prstGeom>
          </p:spPr>
        </p:pic>
      </p:grpSp>
    </p:spTree>
    <p:extLst>
      <p:ext uri="{BB962C8B-B14F-4D97-AF65-F5344CB8AC3E}">
        <p14:creationId xmlns:p14="http://schemas.microsoft.com/office/powerpoint/2010/main" val="337627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8284656F-9F14-4B76-84C4-815C5915E54E}"/>
              </a:ext>
            </a:extLst>
          </p:cNvPr>
          <p:cNvSpPr/>
          <p:nvPr/>
        </p:nvSpPr>
        <p:spPr>
          <a:xfrm>
            <a:off x="0" y="-1"/>
            <a:ext cx="12192000" cy="681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E46C1870-CB11-45F7-9212-B730AB2713E5}"/>
              </a:ext>
            </a:extLst>
          </p:cNvPr>
          <p:cNvSpPr txBox="1"/>
          <p:nvPr/>
        </p:nvSpPr>
        <p:spPr>
          <a:xfrm>
            <a:off x="196380" y="78908"/>
            <a:ext cx="10143973" cy="523220"/>
          </a:xfrm>
          <a:prstGeom prst="rect">
            <a:avLst/>
          </a:prstGeom>
          <a:solidFill>
            <a:schemeClr val="bg1">
              <a:lumMod val="95000"/>
            </a:schemeClr>
          </a:solidFill>
        </p:spPr>
        <p:txBody>
          <a:bodyPr wrap="square" rtlCol="0">
            <a:spAutoFit/>
          </a:bodyPr>
          <a:lstStyle/>
          <a:p>
            <a:pPr algn="l" rtl="0"/>
            <a:r>
              <a:rPr lang="en-US" sz="2800" dirty="0"/>
              <a:t>PCA as a Neural Network</a:t>
            </a:r>
          </a:p>
        </p:txBody>
      </p: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xmlns="" id="{FC097704-372D-41A7-B2A9-F635DAF159AB}"/>
                  </a:ext>
                </a:extLst>
              </p:cNvPr>
              <p:cNvSpPr txBox="1"/>
              <p:nvPr/>
            </p:nvSpPr>
            <p:spPr>
              <a:xfrm>
                <a:off x="5576045" y="2067902"/>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𝑖</m:t>
                          </m:r>
                        </m:sub>
                      </m:sSub>
                    </m:oMath>
                  </m:oMathPara>
                </a14:m>
                <a:endParaRPr lang="he-IL" sz="3600" dirty="0"/>
              </a:p>
            </p:txBody>
          </p:sp>
        </mc:Choice>
        <mc:Fallback>
          <p:sp>
            <p:nvSpPr>
              <p:cNvPr id="65" name="TextBox 64">
                <a:extLst>
                  <a:ext uri="{FF2B5EF4-FFF2-40B4-BE49-F238E27FC236}">
                    <a16:creationId xmlns:a16="http://schemas.microsoft.com/office/drawing/2014/main" xmlns:a14="http://schemas.microsoft.com/office/drawing/2010/main" xmlns="" id="{FC097704-372D-41A7-B2A9-F635DAF159AB}"/>
                  </a:ext>
                </a:extLst>
              </p:cNvPr>
              <p:cNvSpPr txBox="1">
                <a:spLocks noRot="1" noChangeAspect="1" noMove="1" noResize="1" noEditPoints="1" noAdjustHandles="1" noChangeArrowheads="1" noChangeShapeType="1" noTextEdit="1"/>
              </p:cNvSpPr>
              <p:nvPr/>
            </p:nvSpPr>
            <p:spPr>
              <a:xfrm>
                <a:off x="5576045" y="2067902"/>
                <a:ext cx="1016383" cy="553998"/>
              </a:xfrm>
              <a:prstGeom prst="rect">
                <a:avLst/>
              </a:prstGeom>
              <a:blipFill rotWithShape="0">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xmlns="" id="{3201CB4E-DBBF-4F3D-A358-18285E266BB2}"/>
                  </a:ext>
                </a:extLst>
              </p:cNvPr>
              <p:cNvSpPr txBox="1"/>
              <p:nvPr/>
            </p:nvSpPr>
            <p:spPr>
              <a:xfrm>
                <a:off x="3426851" y="157973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oMath>
                  </m:oMathPara>
                </a14:m>
                <a:endParaRPr lang="he-IL" sz="3600" dirty="0"/>
              </a:p>
            </p:txBody>
          </p:sp>
        </mc:Choice>
        <mc:Fallback>
          <p:sp>
            <p:nvSpPr>
              <p:cNvPr id="68" name="TextBox 67">
                <a:extLst>
                  <a:ext uri="{FF2B5EF4-FFF2-40B4-BE49-F238E27FC236}">
                    <a16:creationId xmlns:a16="http://schemas.microsoft.com/office/drawing/2014/main" xmlns:a14="http://schemas.microsoft.com/office/drawing/2010/main" xmlns="" id="{3201CB4E-DBBF-4F3D-A358-18285E266BB2}"/>
                  </a:ext>
                </a:extLst>
              </p:cNvPr>
              <p:cNvSpPr txBox="1">
                <a:spLocks noRot="1" noChangeAspect="1" noMove="1" noResize="1" noEditPoints="1" noAdjustHandles="1" noChangeArrowheads="1" noChangeShapeType="1" noTextEdit="1"/>
              </p:cNvSpPr>
              <p:nvPr/>
            </p:nvSpPr>
            <p:spPr>
              <a:xfrm>
                <a:off x="3426851" y="1579733"/>
                <a:ext cx="1016383" cy="553998"/>
              </a:xfrm>
              <a:prstGeom prst="rect">
                <a:avLst/>
              </a:prstGeom>
              <a:blipFill rotWithShape="0">
                <a:blip r:embed="rId4"/>
                <a:stretch>
                  <a:fillRect/>
                </a:stretch>
              </a:blipFill>
            </p:spPr>
            <p:txBody>
              <a:bodyPr/>
              <a:lstStyle/>
              <a:p>
                <a:r>
                  <a:rPr lang="he-IL">
                    <a:noFill/>
                  </a:rPr>
                  <a:t> </a:t>
                </a:r>
              </a:p>
            </p:txBody>
          </p:sp>
        </mc:Fallback>
      </mc:AlternateContent>
      <p:grpSp>
        <p:nvGrpSpPr>
          <p:cNvPr id="121" name="Group 120">
            <a:extLst>
              <a:ext uri="{FF2B5EF4-FFF2-40B4-BE49-F238E27FC236}">
                <a16:creationId xmlns:a16="http://schemas.microsoft.com/office/drawing/2014/main" xmlns="" id="{B20FAED3-AA8A-401A-86A0-1122CD2A2EEF}"/>
              </a:ext>
            </a:extLst>
          </p:cNvPr>
          <p:cNvGrpSpPr/>
          <p:nvPr/>
        </p:nvGrpSpPr>
        <p:grpSpPr>
          <a:xfrm>
            <a:off x="4088261" y="2277360"/>
            <a:ext cx="1724847" cy="2939833"/>
            <a:chOff x="4093820" y="1933377"/>
            <a:chExt cx="1724847" cy="3616118"/>
          </a:xfrm>
        </p:grpSpPr>
        <p:cxnSp>
          <p:nvCxnSpPr>
            <p:cNvPr id="9" name="Straight Connector 8">
              <a:extLst>
                <a:ext uri="{FF2B5EF4-FFF2-40B4-BE49-F238E27FC236}">
                  <a16:creationId xmlns:a16="http://schemas.microsoft.com/office/drawing/2014/main" xmlns="" id="{99319347-2DD4-400C-9294-1B898AE51402}"/>
                </a:ext>
              </a:extLst>
            </p:cNvPr>
            <p:cNvCxnSpPr/>
            <p:nvPr/>
          </p:nvCxnSpPr>
          <p:spPr>
            <a:xfrm>
              <a:off x="4154137" y="19461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29AC570-872A-48A6-BEDC-33C5F613CFF4}"/>
                </a:ext>
              </a:extLst>
            </p:cNvPr>
            <p:cNvCxnSpPr>
              <a:cxnSpLocks/>
            </p:cNvCxnSpPr>
            <p:nvPr/>
          </p:nvCxnSpPr>
          <p:spPr>
            <a:xfrm>
              <a:off x="4117245" y="24352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A069EBD0-4601-4201-AB32-32C574565707}"/>
                </a:ext>
              </a:extLst>
            </p:cNvPr>
            <p:cNvCxnSpPr>
              <a:cxnSpLocks/>
            </p:cNvCxnSpPr>
            <p:nvPr/>
          </p:nvCxnSpPr>
          <p:spPr>
            <a:xfrm flipV="1">
              <a:off x="4154137" y="30346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DDA44C3-86C0-4589-A9FB-41C41698E00B}"/>
                </a:ext>
              </a:extLst>
            </p:cNvPr>
            <p:cNvCxnSpPr>
              <a:cxnSpLocks/>
            </p:cNvCxnSpPr>
            <p:nvPr/>
          </p:nvCxnSpPr>
          <p:spPr>
            <a:xfrm flipH="1">
              <a:off x="4154137" y="30317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0673B5C-69BC-4DFD-8D71-5EA393CD3BB5}"/>
                </a:ext>
              </a:extLst>
            </p:cNvPr>
            <p:cNvCxnSpPr/>
            <p:nvPr/>
          </p:nvCxnSpPr>
          <p:spPr>
            <a:xfrm flipH="1">
              <a:off x="4179699" y="30395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02586B9E-49FA-4C54-AE27-AB619E58B597}"/>
                </a:ext>
              </a:extLst>
            </p:cNvPr>
            <p:cNvCxnSpPr>
              <a:cxnSpLocks/>
            </p:cNvCxnSpPr>
            <p:nvPr/>
          </p:nvCxnSpPr>
          <p:spPr>
            <a:xfrm flipH="1">
              <a:off x="4154137" y="30395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285898B-8AC9-4844-A062-4BB68142A0F7}"/>
                </a:ext>
              </a:extLst>
            </p:cNvPr>
            <p:cNvCxnSpPr/>
            <p:nvPr/>
          </p:nvCxnSpPr>
          <p:spPr>
            <a:xfrm flipH="1">
              <a:off x="4177562" y="30395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CE50150-F419-41A3-A83D-1A0FF5360B29}"/>
                </a:ext>
              </a:extLst>
            </p:cNvPr>
            <p:cNvCxnSpPr>
              <a:cxnSpLocks/>
            </p:cNvCxnSpPr>
            <p:nvPr/>
          </p:nvCxnSpPr>
          <p:spPr>
            <a:xfrm>
              <a:off x="4130712" y="31388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2AC5F5BE-C010-46C8-8933-CDB9076DC68B}"/>
                </a:ext>
              </a:extLst>
            </p:cNvPr>
            <p:cNvCxnSpPr>
              <a:cxnSpLocks/>
            </p:cNvCxnSpPr>
            <p:nvPr/>
          </p:nvCxnSpPr>
          <p:spPr>
            <a:xfrm>
              <a:off x="4093820" y="3627852"/>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6FD32EB-889F-4C43-954F-2E19D47EAA95}"/>
                </a:ext>
              </a:extLst>
            </p:cNvPr>
            <p:cNvCxnSpPr>
              <a:cxnSpLocks/>
            </p:cNvCxnSpPr>
            <p:nvPr/>
          </p:nvCxnSpPr>
          <p:spPr>
            <a:xfrm flipV="1">
              <a:off x="4130712" y="42273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350D9175-B55A-4E20-8EBD-C0B26AAE87B6}"/>
                </a:ext>
              </a:extLst>
            </p:cNvPr>
            <p:cNvCxnSpPr>
              <a:cxnSpLocks/>
            </p:cNvCxnSpPr>
            <p:nvPr/>
          </p:nvCxnSpPr>
          <p:spPr>
            <a:xfrm flipH="1">
              <a:off x="4130712" y="42243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864110B-C815-44B9-8BC2-76B980678E1D}"/>
                </a:ext>
              </a:extLst>
            </p:cNvPr>
            <p:cNvCxnSpPr>
              <a:cxnSpLocks/>
            </p:cNvCxnSpPr>
            <p:nvPr/>
          </p:nvCxnSpPr>
          <p:spPr>
            <a:xfrm flipH="1">
              <a:off x="4156274" y="42322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A79611E7-B07D-4380-85FC-A373C016A736}"/>
                </a:ext>
              </a:extLst>
            </p:cNvPr>
            <p:cNvCxnSpPr>
              <a:cxnSpLocks/>
            </p:cNvCxnSpPr>
            <p:nvPr/>
          </p:nvCxnSpPr>
          <p:spPr>
            <a:xfrm flipH="1" flipV="1">
              <a:off x="4117245" y="24352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D274722C-4971-4A10-95F2-42EA34727FFE}"/>
                </a:ext>
              </a:extLst>
            </p:cNvPr>
            <p:cNvCxnSpPr>
              <a:cxnSpLocks/>
            </p:cNvCxnSpPr>
            <p:nvPr/>
          </p:nvCxnSpPr>
          <p:spPr>
            <a:xfrm flipH="1" flipV="1">
              <a:off x="4148815" y="19333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xmlns="" id="{858796EC-7BAC-40B0-840A-30ECE440DCD7}"/>
              </a:ext>
            </a:extLst>
          </p:cNvPr>
          <p:cNvGrpSpPr/>
          <p:nvPr/>
        </p:nvGrpSpPr>
        <p:grpSpPr>
          <a:xfrm flipH="1">
            <a:off x="6343123" y="2277360"/>
            <a:ext cx="1701422" cy="2939833"/>
            <a:chOff x="4269645" y="2085777"/>
            <a:chExt cx="1701422" cy="3616118"/>
          </a:xfrm>
        </p:grpSpPr>
        <p:cxnSp>
          <p:nvCxnSpPr>
            <p:cNvPr id="49" name="Straight Connector 48">
              <a:extLst>
                <a:ext uri="{FF2B5EF4-FFF2-40B4-BE49-F238E27FC236}">
                  <a16:creationId xmlns:a16="http://schemas.microsoft.com/office/drawing/2014/main" xmlns="" id="{D49F602C-DC85-4EC4-95C9-B2ECC2AEB1C7}"/>
                </a:ext>
              </a:extLst>
            </p:cNvPr>
            <p:cNvCxnSpPr/>
            <p:nvPr/>
          </p:nvCxnSpPr>
          <p:spPr>
            <a:xfrm>
              <a:off x="4306537" y="2098556"/>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D0A5F853-01B1-452A-801C-BA6AC2F59C53}"/>
                </a:ext>
              </a:extLst>
            </p:cNvPr>
            <p:cNvCxnSpPr>
              <a:cxnSpLocks/>
            </p:cNvCxnSpPr>
            <p:nvPr/>
          </p:nvCxnSpPr>
          <p:spPr>
            <a:xfrm>
              <a:off x="4269645" y="2587604"/>
              <a:ext cx="1701421" cy="596497"/>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7D97F97A-D0F2-4331-9201-A09FE0E710E3}"/>
                </a:ext>
              </a:extLst>
            </p:cNvPr>
            <p:cNvCxnSpPr>
              <a:cxnSpLocks/>
            </p:cNvCxnSpPr>
            <p:nvPr/>
          </p:nvCxnSpPr>
          <p:spPr>
            <a:xfrm flipV="1">
              <a:off x="4306537" y="3187065"/>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BBA04309-6366-4C83-AE5B-9D633A1C70B3}"/>
                </a:ext>
              </a:extLst>
            </p:cNvPr>
            <p:cNvCxnSpPr/>
            <p:nvPr/>
          </p:nvCxnSpPr>
          <p:spPr>
            <a:xfrm flipH="1">
              <a:off x="4306537" y="3184101"/>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0161B37-5FF4-4D54-8541-3408C4F51405}"/>
                </a:ext>
              </a:extLst>
            </p:cNvPr>
            <p:cNvCxnSpPr/>
            <p:nvPr/>
          </p:nvCxnSpPr>
          <p:spPr>
            <a:xfrm flipH="1">
              <a:off x="4332099" y="3191954"/>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CB3D225B-8A63-40E2-8A8D-A4ECF2DCFC93}"/>
                </a:ext>
              </a:extLst>
            </p:cNvPr>
            <p:cNvCxnSpPr>
              <a:cxnSpLocks/>
            </p:cNvCxnSpPr>
            <p:nvPr/>
          </p:nvCxnSpPr>
          <p:spPr>
            <a:xfrm flipH="1">
              <a:off x="4306537" y="3191954"/>
              <a:ext cx="1664530" cy="191675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158BEE45-85F6-4BC3-8EEA-F752183BE880}"/>
                </a:ext>
              </a:extLst>
            </p:cNvPr>
            <p:cNvCxnSpPr/>
            <p:nvPr/>
          </p:nvCxnSpPr>
          <p:spPr>
            <a:xfrm flipH="1">
              <a:off x="4329962" y="3191952"/>
              <a:ext cx="1641104" cy="2505526"/>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6959A996-E31D-4805-BB14-8B82741AB429}"/>
                </a:ext>
              </a:extLst>
            </p:cNvPr>
            <p:cNvCxnSpPr>
              <a:cxnSpLocks/>
            </p:cNvCxnSpPr>
            <p:nvPr/>
          </p:nvCxnSpPr>
          <p:spPr>
            <a:xfrm>
              <a:off x="4283112" y="3291204"/>
              <a:ext cx="1664529" cy="1090434"/>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436B6D9-CC88-4806-AF82-0A82ECD41E42}"/>
                </a:ext>
              </a:extLst>
            </p:cNvPr>
            <p:cNvCxnSpPr>
              <a:cxnSpLocks/>
            </p:cNvCxnSpPr>
            <p:nvPr/>
          </p:nvCxnSpPr>
          <p:spPr>
            <a:xfrm flipV="1">
              <a:off x="4283112" y="4379713"/>
              <a:ext cx="1664529" cy="1365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455250EE-30C5-4A5A-B6D5-5D1CA0466A0C}"/>
                </a:ext>
              </a:extLst>
            </p:cNvPr>
            <p:cNvCxnSpPr>
              <a:cxnSpLocks/>
            </p:cNvCxnSpPr>
            <p:nvPr/>
          </p:nvCxnSpPr>
          <p:spPr>
            <a:xfrm flipH="1">
              <a:off x="4283112" y="4376749"/>
              <a:ext cx="1664529" cy="702205"/>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81D4498A-02D4-46FA-8630-64E237701179}"/>
                </a:ext>
              </a:extLst>
            </p:cNvPr>
            <p:cNvCxnSpPr>
              <a:cxnSpLocks/>
            </p:cNvCxnSpPr>
            <p:nvPr/>
          </p:nvCxnSpPr>
          <p:spPr>
            <a:xfrm flipH="1">
              <a:off x="4308674" y="4384602"/>
              <a:ext cx="1604898" cy="131729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255465E6-284C-479E-B5A8-10160A909941}"/>
                </a:ext>
              </a:extLst>
            </p:cNvPr>
            <p:cNvCxnSpPr>
              <a:cxnSpLocks/>
            </p:cNvCxnSpPr>
            <p:nvPr/>
          </p:nvCxnSpPr>
          <p:spPr>
            <a:xfrm flipH="1" flipV="1">
              <a:off x="4269645" y="2587604"/>
              <a:ext cx="1677997" cy="1796998"/>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C0BF37C6-B86D-41FC-802B-829D920C69F1}"/>
                </a:ext>
              </a:extLst>
            </p:cNvPr>
            <p:cNvCxnSpPr>
              <a:cxnSpLocks/>
            </p:cNvCxnSpPr>
            <p:nvPr/>
          </p:nvCxnSpPr>
          <p:spPr>
            <a:xfrm flipH="1" flipV="1">
              <a:off x="4301215" y="2085777"/>
              <a:ext cx="1646426" cy="2298823"/>
            </a:xfrm>
            <a:prstGeom prst="line">
              <a:avLst/>
            </a:prstGeom>
            <a:ln w="19050">
              <a:solidFill>
                <a:srgbClr val="9B3175"/>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xmlns="" id="{6B863CA9-313D-49D3-AEF6-4997008775A9}"/>
              </a:ext>
            </a:extLst>
          </p:cNvPr>
          <p:cNvSpPr/>
          <p:nvPr/>
        </p:nvSpPr>
        <p:spPr>
          <a:xfrm>
            <a:off x="5813107" y="2711724"/>
            <a:ext cx="542261" cy="1962202"/>
          </a:xfrm>
          <a:prstGeom prst="rect">
            <a:avLst/>
          </a:prstGeom>
          <a:solidFill>
            <a:schemeClr val="accent2">
              <a:lumMod val="75000"/>
            </a:schemeClr>
          </a:solidFill>
          <a:ln w="57150">
            <a:solidFill>
              <a:schemeClr val="accent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67" name="Rectangle 66">
            <a:extLst>
              <a:ext uri="{FF2B5EF4-FFF2-40B4-BE49-F238E27FC236}">
                <a16:creationId xmlns:a16="http://schemas.microsoft.com/office/drawing/2014/main" xmlns="" id="{78E14020-82C7-4B6D-B07A-9902E484EB13}"/>
              </a:ext>
            </a:extLst>
          </p:cNvPr>
          <p:cNvSpPr/>
          <p:nvPr/>
        </p:nvSpPr>
        <p:spPr>
          <a:xfrm>
            <a:off x="3721508" y="2189546"/>
            <a:ext cx="427070"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p:sp>
        <p:nvSpPr>
          <p:cNvPr id="70" name="Rectangle 69">
            <a:extLst>
              <a:ext uri="{FF2B5EF4-FFF2-40B4-BE49-F238E27FC236}">
                <a16:creationId xmlns:a16="http://schemas.microsoft.com/office/drawing/2014/main" xmlns="" id="{AF2192A4-5C15-46A9-90AC-97B1597B4D85}"/>
              </a:ext>
            </a:extLst>
          </p:cNvPr>
          <p:cNvSpPr/>
          <p:nvPr/>
        </p:nvSpPr>
        <p:spPr>
          <a:xfrm>
            <a:off x="7985828" y="2189546"/>
            <a:ext cx="411126" cy="3103218"/>
          </a:xfrm>
          <a:prstGeom prst="rect">
            <a:avLst/>
          </a:prstGeom>
          <a:solidFill>
            <a:schemeClr val="bg2">
              <a:lumMod val="50000"/>
            </a:schemeClr>
          </a:solidFill>
          <a:ln w="5715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xmlns="" id="{B8AAAEA2-358A-4196-ADB3-8733934DDAF1}"/>
                  </a:ext>
                </a:extLst>
              </p:cNvPr>
              <p:cNvSpPr txBox="1"/>
              <p:nvPr/>
            </p:nvSpPr>
            <p:spPr>
              <a:xfrm>
                <a:off x="7748765" y="1565235"/>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oMath>
                  </m:oMathPara>
                </a14:m>
                <a:endParaRPr lang="he-IL" sz="3600" dirty="0"/>
              </a:p>
            </p:txBody>
          </p:sp>
        </mc:Choice>
        <mc:Fallback>
          <p:sp>
            <p:nvSpPr>
              <p:cNvPr id="71" name="TextBox 70">
                <a:extLst>
                  <a:ext uri="{FF2B5EF4-FFF2-40B4-BE49-F238E27FC236}">
                    <a16:creationId xmlns:a16="http://schemas.microsoft.com/office/drawing/2014/main" xmlns:a14="http://schemas.microsoft.com/office/drawing/2010/main" xmlns="" id="{B8AAAEA2-358A-4196-ADB3-8733934DDAF1}"/>
                  </a:ext>
                </a:extLst>
              </p:cNvPr>
              <p:cNvSpPr txBox="1">
                <a:spLocks noRot="1" noChangeAspect="1" noMove="1" noResize="1" noEditPoints="1" noAdjustHandles="1" noChangeArrowheads="1" noChangeShapeType="1" noTextEdit="1"/>
              </p:cNvSpPr>
              <p:nvPr/>
            </p:nvSpPr>
            <p:spPr>
              <a:xfrm>
                <a:off x="7748765" y="1565235"/>
                <a:ext cx="1016383" cy="553998"/>
              </a:xfrm>
              <a:prstGeom prst="rect">
                <a:avLst/>
              </a:prstGeom>
              <a:blipFill rotWithShape="0">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8D454DA6-89F8-4386-8275-070B0F2F4944}"/>
                  </a:ext>
                </a:extLst>
              </p:cNvPr>
              <p:cNvSpPr txBox="1"/>
              <p:nvPr/>
            </p:nvSpPr>
            <p:spPr>
              <a:xfrm>
                <a:off x="4438297"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1</m:t>
                          </m:r>
                        </m:sub>
                      </m:sSub>
                    </m:oMath>
                  </m:oMathPara>
                </a14:m>
                <a:endParaRPr lang="he-IL" sz="3600" dirty="0"/>
              </a:p>
            </p:txBody>
          </p:sp>
        </mc:Choice>
        <mc:Fallback xmlns="">
          <p:sp>
            <p:nvSpPr>
              <p:cNvPr id="113" name="TextBox 112">
                <a:extLst>
                  <a:ext uri="{FF2B5EF4-FFF2-40B4-BE49-F238E27FC236}">
                    <a16:creationId xmlns:a16="http://schemas.microsoft.com/office/drawing/2014/main" id="{8D454DA6-89F8-4386-8275-070B0F2F4944}"/>
                  </a:ext>
                </a:extLst>
              </p:cNvPr>
              <p:cNvSpPr txBox="1">
                <a:spLocks noRot="1" noChangeAspect="1" noMove="1" noResize="1" noEditPoints="1" noAdjustHandles="1" noChangeArrowheads="1" noChangeShapeType="1" noTextEdit="1"/>
              </p:cNvSpPr>
              <p:nvPr/>
            </p:nvSpPr>
            <p:spPr>
              <a:xfrm>
                <a:off x="4438297" y="1998283"/>
                <a:ext cx="1016383"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xmlns="" id="{E4AC4322-4BD0-4702-85AF-D1A44A2072B2}"/>
                  </a:ext>
                </a:extLst>
              </p:cNvPr>
              <p:cNvSpPr txBox="1"/>
              <p:nvPr/>
            </p:nvSpPr>
            <p:spPr>
              <a:xfrm>
                <a:off x="6564329" y="1998283"/>
                <a:ext cx="1016383"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2</m:t>
                          </m:r>
                        </m:sub>
                      </m:sSub>
                    </m:oMath>
                  </m:oMathPara>
                </a14:m>
                <a:endParaRPr lang="he-IL" sz="3600" dirty="0"/>
              </a:p>
            </p:txBody>
          </p:sp>
        </mc:Choice>
        <mc:Fallback xmlns="">
          <p:sp>
            <p:nvSpPr>
              <p:cNvPr id="115" name="TextBox 114">
                <a:extLst>
                  <a:ext uri="{FF2B5EF4-FFF2-40B4-BE49-F238E27FC236}">
                    <a16:creationId xmlns:a16="http://schemas.microsoft.com/office/drawing/2014/main" id="{E4AC4322-4BD0-4702-85AF-D1A44A2072B2}"/>
                  </a:ext>
                </a:extLst>
              </p:cNvPr>
              <p:cNvSpPr txBox="1">
                <a:spLocks noRot="1" noChangeAspect="1" noMove="1" noResize="1" noEditPoints="1" noAdjustHandles="1" noChangeArrowheads="1" noChangeShapeType="1" noTextEdit="1"/>
              </p:cNvSpPr>
              <p:nvPr/>
            </p:nvSpPr>
            <p:spPr>
              <a:xfrm>
                <a:off x="6564329" y="1998283"/>
                <a:ext cx="1016383" cy="55399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89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1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1201</Words>
  <Application>Microsoft Office PowerPoint</Application>
  <PresentationFormat>Widescreen</PresentationFormat>
  <Paragraphs>140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Times New Roman</vt:lpstr>
      <vt:lpstr>Office Theme</vt:lpstr>
      <vt:lpstr>“Privatizing” Image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and Project incentives</dc:title>
  <dc:creator>Hadar Mulian</dc:creator>
  <cp:lastModifiedBy>Hadar Mulian</cp:lastModifiedBy>
  <cp:revision>83</cp:revision>
  <dcterms:created xsi:type="dcterms:W3CDTF">2020-01-12T16:19:41Z</dcterms:created>
  <dcterms:modified xsi:type="dcterms:W3CDTF">2020-01-21T13:14:25Z</dcterms:modified>
</cp:coreProperties>
</file>